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8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21" d="100"/>
          <a:sy n="121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Species</c:v>
                </c:pt>
                <c:pt idx="1">
                  <c:v>Reactions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</c:v>
                </c:pt>
                <c:pt idx="1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4E-AA49-87D2-081B8FC2F2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</c:v>
                </c:pt>
              </c:strCache>
            </c:strRef>
          </c:tx>
          <c:spPr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1.1000000000000001</c:v>
                </c:pt>
                <c:pt idx="2">
                  <c:v>1.2</c:v>
                </c:pt>
                <c:pt idx="3">
                  <c:v>2.2000000000000002</c:v>
                </c:pt>
                <c:pt idx="4">
                  <c:v>3</c:v>
                </c:pt>
                <c:pt idx="5">
                  <c:v>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3C-F243-B1F3-0E6BC9E55A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OH</c:v>
                </c:pt>
              </c:strCache>
            </c:strRef>
          </c:tx>
          <c:spPr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0.02</c:v>
                </c:pt>
                <c:pt idx="1">
                  <c:v>0.03</c:v>
                </c:pt>
                <c:pt idx="2">
                  <c:v>0.06</c:v>
                </c:pt>
                <c:pt idx="3">
                  <c:v>0.25</c:v>
                </c:pt>
                <c:pt idx="4">
                  <c:v>0.12</c:v>
                </c:pt>
                <c:pt idx="5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3C-F243-B1F3-0E6BC9E55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ROP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R12</c:v>
                </c:pt>
                <c:pt idx="1">
                  <c:v>R45</c:v>
                </c:pt>
                <c:pt idx="2">
                  <c:v>R8</c:v>
                </c:pt>
                <c:pt idx="3">
                  <c:v>R101</c:v>
                </c:pt>
                <c:pt idx="4">
                  <c:v>R2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0.72</c:v>
                </c:pt>
                <c:pt idx="2">
                  <c:v>0.55000000000000004</c:v>
                </c:pt>
                <c:pt idx="3">
                  <c:v>0.33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34-2B4E-8AC8-47237E076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sensitivity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R45</c:v>
                </c:pt>
                <c:pt idx="1">
                  <c:v>R12</c:v>
                </c:pt>
                <c:pt idx="2">
                  <c:v>R8</c:v>
                </c:pt>
                <c:pt idx="3">
                  <c:v>R101</c:v>
                </c:pt>
                <c:pt idx="4">
                  <c:v>R2</c:v>
                </c:pt>
                <c:pt idx="5">
                  <c:v>R77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0.85</c:v>
                </c:pt>
                <c:pt idx="2">
                  <c:v>0.62</c:v>
                </c:pt>
                <c:pt idx="3">
                  <c:v>0.44</c:v>
                </c:pt>
                <c:pt idx="4">
                  <c:v>0.3</c:v>
                </c:pt>
                <c:pt idx="5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1F-854A-B82F-530B2E6BD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1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1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ROP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Top1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0.7</c:v>
                </c:pt>
                <c:pt idx="2">
                  <c:v>0.55000000000000004</c:v>
                </c:pt>
                <c:pt idx="3">
                  <c:v>0.4</c:v>
                </c:pt>
                <c:pt idx="4">
                  <c:v>0.3</c:v>
                </c:pt>
                <c:pt idx="5">
                  <c:v>0.22</c:v>
                </c:pt>
                <c:pt idx="6">
                  <c:v>0.18</c:v>
                </c:pt>
                <c:pt idx="7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69-A64B-ABD6-94002C0535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Full</c:v>
                </c:pt>
              </c:strCache>
            </c:strRef>
          </c:tx>
          <c:spPr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1.05</c:v>
                </c:pt>
                <c:pt idx="2">
                  <c:v>1.1000000000000001</c:v>
                </c:pt>
                <c:pt idx="3">
                  <c:v>2.25</c:v>
                </c:pt>
                <c:pt idx="4">
                  <c:v>3</c:v>
                </c:pt>
                <c:pt idx="5">
                  <c:v>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7E-C446-8109-C5718CAA04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Reduced</c:v>
                </c:pt>
              </c:strCache>
            </c:strRef>
          </c:tx>
          <c:spPr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1.05</c:v>
                </c:pt>
                <c:pt idx="2">
                  <c:v>1.1200000000000001</c:v>
                </c:pt>
                <c:pt idx="3">
                  <c:v>2.15</c:v>
                </c:pt>
                <c:pt idx="4">
                  <c:v>2.92</c:v>
                </c:pt>
                <c:pt idx="5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7E-C446-8109-C5718CAA04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観測</c:v>
                </c:pt>
              </c:strCache>
            </c:strRef>
          </c:tx>
          <c:spPr>
            <a:ln w="25400" cap="flat">
              <a:solidFill>
                <a:srgbClr val="C0504D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C0504D"/>
              </a:solidFill>
              <a:ln w="9525" cap="flat">
                <a:solidFill>
                  <a:srgbClr val="C0504D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</c:v>
                </c:pt>
                <c:pt idx="1">
                  <c:v>0.22</c:v>
                </c:pt>
                <c:pt idx="2">
                  <c:v>0.25</c:v>
                </c:pt>
                <c:pt idx="3">
                  <c:v>0.35</c:v>
                </c:pt>
                <c:pt idx="4">
                  <c:v>0.6</c:v>
                </c:pt>
                <c:pt idx="5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3B-A54D-B848-C63CA00A23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モデル</c:v>
                </c:pt>
              </c:strCache>
            </c:strRef>
          </c:tx>
          <c:spPr>
            <a:ln w="25400" cap="flat">
              <a:solidFill>
                <a:srgbClr val="4F81BD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4F81BD"/>
              </a:solidFill>
              <a:ln w="9525" cap="flat">
                <a:solidFill>
                  <a:srgbClr val="4F81BD"/>
                </a:solidFill>
                <a:prstDash val="solid"/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0.18</c:v>
                </c:pt>
                <c:pt idx="1">
                  <c:v>0.21</c:v>
                </c:pt>
                <c:pt idx="2">
                  <c:v>0.23</c:v>
                </c:pt>
                <c:pt idx="3">
                  <c:v>0.33</c:v>
                </c:pt>
                <c:pt idx="4">
                  <c:v>0.55000000000000004</c:v>
                </c:pt>
                <c:pt idx="5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3B-A54D-B848-C63CA00A23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relative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Full</c:v>
                </c:pt>
                <c:pt idx="1">
                  <c:v>ROP縮退</c:v>
                </c:pt>
                <c:pt idx="2">
                  <c:v>Graph縮退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3-7444-9235-726960B8C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99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https://commons.wikimedia.org/wiki/File:Flames.jpg
- https://commons.wikimedia.org/wiki/File:Methane-3D-balls.png
- https://commons.wikimedia.org/wiki/File:WikiProject_Chemistry-Network.png
- https://commons.wikimedia.org/wiki/File:Clean_room.jpg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https://commons.wikimedia.org/wiki/File:ReactionNetwork.png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https://commons.wikimedia.org/wiki/File:Circuit_Board_closeup_(6901691863).jpg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https://commons.wikimedia.org/wiki/File:Ic-photo-Microchip--PIC16C55-RC_P--(PIC16-MCU).jpg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（外部ソースなし：本スライドの図/数値例は自作の概念図）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https://commons.wikimedia.org/wiki/File:ReactionNetwork.png
- https://cantera.org/2.5/sphinx/html/matlab/importing.html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（外部ソースなし：本スライドの図/数値例は自作の概念図）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https://commons.wikimedia.org/wiki/File:WikiProject_Chemistry-Network.png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https://www.sciencedirect.com/science/article/abs/pii/S0360319919331830
- https://commons.wikimedia.org/wiki/File:WikiProject_Chemistry-Network.png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（外部ソースなし：本スライドの図/数値例は自作の概念図）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https://commons.wikimedia.org/wiki/File:Clean_room.jpg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（外部ソースなし：本スライドの図/数値例は自作の概念図）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（外部ソースなし：本スライドの図/数値例は自作の概念図）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https://commons.wikimedia.org/wiki/File:Kalman_filter_model.png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https://commons.wikimedia.org/wiki/File:ReactionNetwork.png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https://www.sciencedirect.com/science/article/abs/pii/S0098300412000994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https://arxiv.org/abs/1808.03620
- https://commons.wikimedia.org/wiki/File:WikiProject_Chemistry-Network.png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https://commons.wikimedia.org/wiki/File:Sample-network-diagram.png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https://commons.wikimedia.org/wiki/File:ReactionNetwork.png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（外部ソースなし：本スライドの図/数値例は自作の概念図）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（外部ソースなし：本スライドの図/数値例は自作の概念図）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（外部ソースなし：本スライドの図/数値例は自作の概念図）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https://commons.wikimedia.org/wiki/File:WikiProject_Chemistry-Network.png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https://commons.wikimedia.org/wiki/File:Clean_room.jpg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https://commons.wikimedia.org/wiki/File:Clean_room.jpg
- https://commons.wikimedia.org/wiki/File:Methane-3D-balls.png
- https://cantera.org/2.5/sphinx/html/matlab/importing.html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https://commons.wikimedia.org/wiki/File:Cstr.png
- https://cantera.org/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https://cantera.org/2.5/sphinx/html/matlab/importing.html
- https://commons.wikimedia.org/wiki/File:Sample-network-diagram.png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https://commons.wikimedia.org/wiki/File:Methane-3D-balls.png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https://commons.wikimedia.org/wiki/File:Sample-network-diagram.png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（外部ソースなし：本スライドの図/数値例は自作の概念図）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1/30</a:t>
            </a:r>
            <a:endParaRPr lang="en-US" sz="1000" dirty="0"/>
          </a:p>
        </p:txBody>
      </p:sp>
      <p:pic>
        <p:nvPicPr>
          <p:cNvPr id="3" name="Image 0" descr="/mnt/data/assets/flames.jpg"/>
          <p:cNvPicPr>
            <a:picLocks noChangeAspect="1"/>
          </p:cNvPicPr>
          <p:nvPr/>
        </p:nvPicPr>
        <p:blipFill>
          <a:blip r:embed="rId3"/>
          <a:srcRect t="3150" b="315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8640" y="1737360"/>
            <a:ext cx="11094415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GRI30 NetBench（325反応）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反応ネットワーク × 縮退 × データ同化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48640" y="2926080"/>
            <a:ext cx="1109441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目的：Cantera自動実行で「解析基盤の有用性」を第三者が追試できる形で評価</a:t>
            </a:r>
            <a:endParaRPr lang="en-US" sz="1600" dirty="0"/>
          </a:p>
        </p:txBody>
      </p:sp>
      <p:pic>
        <p:nvPicPr>
          <p:cNvPr id="7" name="Image 1" descr="/mnt/data/assets/metha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93" y="3977640"/>
            <a:ext cx="1632453" cy="1645920"/>
          </a:xfrm>
          <a:prstGeom prst="rect">
            <a:avLst/>
          </a:prstGeom>
        </p:spPr>
      </p:pic>
      <p:pic>
        <p:nvPicPr>
          <p:cNvPr id="8" name="Image 2" descr="/mnt/data/assets/force_netwo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951" y="3977640"/>
            <a:ext cx="2117697" cy="1645920"/>
          </a:xfrm>
          <a:prstGeom prst="rect">
            <a:avLst/>
          </a:prstGeom>
        </p:spPr>
      </p:pic>
      <p:pic>
        <p:nvPicPr>
          <p:cNvPr id="9" name="Image 3" descr="/mnt/data/assets/cleanroom.jpg"/>
          <p:cNvPicPr>
            <a:picLocks noChangeAspect="1"/>
          </p:cNvPicPr>
          <p:nvPr/>
        </p:nvPicPr>
        <p:blipFill>
          <a:blip r:embed="rId6"/>
          <a:srcRect t="31573" b="31573"/>
          <a:stretch/>
        </p:blipFill>
        <p:spPr>
          <a:xfrm>
            <a:off x="5669280" y="3977640"/>
            <a:ext cx="5760720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10/30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多条件で重要経路が入れ替わる（ベンチで“跳梁化”を測る）</a:t>
            </a:r>
            <a:endParaRPr lang="en-US" sz="2800" dirty="0"/>
          </a:p>
        </p:txBody>
      </p:sp>
      <p:pic>
        <p:nvPicPr>
          <p:cNvPr id="4" name="Image 0" descr="/mnt/data/assets/reaction_network.png"/>
          <p:cNvPicPr>
            <a:picLocks noChangeAspect="1"/>
          </p:cNvPicPr>
          <p:nvPr/>
        </p:nvPicPr>
        <p:blipFill>
          <a:blip r:embed="rId3"/>
          <a:srcRect t="15903" b="15903"/>
          <a:stretch/>
        </p:blipFill>
        <p:spPr>
          <a:xfrm>
            <a:off x="548640" y="1417320"/>
            <a:ext cx="3520440" cy="187452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8640" y="1417320"/>
            <a:ext cx="3520440" cy="187452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48640" y="3364992"/>
            <a:ext cx="352044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Case A（低T）</a:t>
            </a:r>
            <a:endParaRPr lang="en-US" sz="1200" dirty="0"/>
          </a:p>
        </p:txBody>
      </p:sp>
      <p:pic>
        <p:nvPicPr>
          <p:cNvPr id="7" name="Image 1" descr="/mnt/data/assets/reaction_network.png"/>
          <p:cNvPicPr>
            <a:picLocks noChangeAspect="1"/>
          </p:cNvPicPr>
          <p:nvPr/>
        </p:nvPicPr>
        <p:blipFill>
          <a:blip r:embed="rId3"/>
          <a:srcRect t="15903" b="15903"/>
          <a:stretch/>
        </p:blipFill>
        <p:spPr>
          <a:xfrm>
            <a:off x="4297680" y="1417320"/>
            <a:ext cx="3520440" cy="187452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297680" y="1417320"/>
            <a:ext cx="3520440" cy="187452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297680" y="3364992"/>
            <a:ext cx="352044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Case B（中T）</a:t>
            </a:r>
            <a:endParaRPr lang="en-US" sz="1200" dirty="0"/>
          </a:p>
        </p:txBody>
      </p:sp>
      <p:pic>
        <p:nvPicPr>
          <p:cNvPr id="10" name="Image 2" descr="/mnt/data/assets/reaction_network.png"/>
          <p:cNvPicPr>
            <a:picLocks noChangeAspect="1"/>
          </p:cNvPicPr>
          <p:nvPr/>
        </p:nvPicPr>
        <p:blipFill>
          <a:blip r:embed="rId3"/>
          <a:srcRect t="15903" b="15903"/>
          <a:stretch/>
        </p:blipFill>
        <p:spPr>
          <a:xfrm>
            <a:off x="8046720" y="1417320"/>
            <a:ext cx="3520440" cy="187452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046720" y="1417320"/>
            <a:ext cx="3520440" cy="187452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8046720" y="3364992"/>
            <a:ext cx="352044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Case C（高T）</a:t>
            </a:r>
            <a:endParaRPr lang="en-US" sz="1200" dirty="0"/>
          </a:p>
        </p:txBody>
      </p:sp>
      <p:sp>
        <p:nvSpPr>
          <p:cNvPr id="13" name="Shape 8"/>
          <p:cNvSpPr/>
          <p:nvPr/>
        </p:nvSpPr>
        <p:spPr>
          <a:xfrm>
            <a:off x="548640" y="3794760"/>
            <a:ext cx="11094415" cy="2834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731520" y="3886200"/>
            <a:ext cx="10728655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跳梁化を測る指標（例）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31520" y="4251960"/>
            <a:ext cx="3576218" cy="448056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04672" y="4306824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計測対象</a:t>
            </a:r>
            <a:endParaRPr lang="en-US" sz="1100" dirty="0"/>
          </a:p>
        </p:txBody>
      </p:sp>
      <p:sp>
        <p:nvSpPr>
          <p:cNvPr id="17" name="Shape 12"/>
          <p:cNvSpPr/>
          <p:nvPr/>
        </p:nvSpPr>
        <p:spPr>
          <a:xfrm>
            <a:off x="4307738" y="4251960"/>
            <a:ext cx="3576218" cy="448056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4380890" y="4306824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定義（例）</a:t>
            </a:r>
            <a:endParaRPr lang="en-US" sz="1100" dirty="0"/>
          </a:p>
        </p:txBody>
      </p:sp>
      <p:sp>
        <p:nvSpPr>
          <p:cNvPr id="19" name="Shape 14"/>
          <p:cNvSpPr/>
          <p:nvPr/>
        </p:nvSpPr>
        <p:spPr>
          <a:xfrm>
            <a:off x="7883957" y="4251960"/>
            <a:ext cx="3576218" cy="448056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7957109" y="4306824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使いどころ</a:t>
            </a:r>
            <a:endParaRPr lang="en-US" sz="1100" dirty="0"/>
          </a:p>
        </p:txBody>
      </p:sp>
      <p:sp>
        <p:nvSpPr>
          <p:cNvPr id="21" name="Shape 16"/>
          <p:cNvSpPr/>
          <p:nvPr/>
        </p:nvSpPr>
        <p:spPr>
          <a:xfrm>
            <a:off x="731520" y="4700016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2" name="Text 17"/>
          <p:cNvSpPr/>
          <p:nvPr/>
        </p:nvSpPr>
        <p:spPr>
          <a:xfrm>
            <a:off x="804672" y="4754880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Top-K安定性</a:t>
            </a:r>
            <a:endParaRPr lang="en-US" sz="1100" dirty="0"/>
          </a:p>
        </p:txBody>
      </p:sp>
      <p:sp>
        <p:nvSpPr>
          <p:cNvPr id="23" name="Shape 18"/>
          <p:cNvSpPr/>
          <p:nvPr/>
        </p:nvSpPr>
        <p:spPr>
          <a:xfrm>
            <a:off x="4307738" y="4700016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4380890" y="4754880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条件間のTop-K一致率</a:t>
            </a:r>
            <a:endParaRPr lang="en-US" sz="1100" dirty="0"/>
          </a:p>
        </p:txBody>
      </p:sp>
      <p:sp>
        <p:nvSpPr>
          <p:cNvPr id="25" name="Shape 20"/>
          <p:cNvSpPr/>
          <p:nvPr/>
        </p:nvSpPr>
        <p:spPr>
          <a:xfrm>
            <a:off x="7883957" y="4700016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6" name="Text 21"/>
          <p:cNvSpPr/>
          <p:nvPr/>
        </p:nvSpPr>
        <p:spPr>
          <a:xfrm>
            <a:off x="7957109" y="4754880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縮退の頑健性</a:t>
            </a:r>
            <a:endParaRPr lang="en-US" sz="1100" dirty="0"/>
          </a:p>
        </p:txBody>
      </p:sp>
      <p:sp>
        <p:nvSpPr>
          <p:cNvPr id="27" name="Shape 22"/>
          <p:cNvSpPr/>
          <p:nvPr/>
        </p:nvSpPr>
        <p:spPr>
          <a:xfrm>
            <a:off x="731520" y="5148072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8" name="Text 23"/>
          <p:cNvSpPr/>
          <p:nvPr/>
        </p:nvSpPr>
        <p:spPr>
          <a:xfrm>
            <a:off x="804672" y="5202936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順位相関</a:t>
            </a:r>
            <a:endParaRPr lang="en-US" sz="1100" dirty="0"/>
          </a:p>
        </p:txBody>
      </p:sp>
      <p:sp>
        <p:nvSpPr>
          <p:cNvPr id="29" name="Shape 24"/>
          <p:cNvSpPr/>
          <p:nvPr/>
        </p:nvSpPr>
        <p:spPr>
          <a:xfrm>
            <a:off x="4307738" y="5148072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0" name="Text 25"/>
          <p:cNvSpPr/>
          <p:nvPr/>
        </p:nvSpPr>
        <p:spPr>
          <a:xfrm>
            <a:off x="4380890" y="5202936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中心性順位のSpearman</a:t>
            </a:r>
            <a:endParaRPr lang="en-US" sz="1100" dirty="0"/>
          </a:p>
        </p:txBody>
      </p:sp>
      <p:sp>
        <p:nvSpPr>
          <p:cNvPr id="31" name="Shape 26"/>
          <p:cNvSpPr/>
          <p:nvPr/>
        </p:nvSpPr>
        <p:spPr>
          <a:xfrm>
            <a:off x="7883957" y="5148072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2" name="Text 27"/>
          <p:cNvSpPr/>
          <p:nvPr/>
        </p:nvSpPr>
        <p:spPr>
          <a:xfrm>
            <a:off x="7957109" y="5202936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骨格反応抽出</a:t>
            </a:r>
            <a:endParaRPr lang="en-US" sz="1100" dirty="0"/>
          </a:p>
        </p:txBody>
      </p:sp>
      <p:sp>
        <p:nvSpPr>
          <p:cNvPr id="33" name="Shape 28"/>
          <p:cNvSpPr/>
          <p:nvPr/>
        </p:nvSpPr>
        <p:spPr>
          <a:xfrm>
            <a:off x="731520" y="5596128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4" name="Text 29"/>
          <p:cNvSpPr/>
          <p:nvPr/>
        </p:nvSpPr>
        <p:spPr>
          <a:xfrm>
            <a:off x="804672" y="5650992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SCC/コミュニティ</a:t>
            </a:r>
            <a:endParaRPr lang="en-US" sz="1100" dirty="0"/>
          </a:p>
        </p:txBody>
      </p:sp>
      <p:sp>
        <p:nvSpPr>
          <p:cNvPr id="35" name="Shape 30"/>
          <p:cNvSpPr/>
          <p:nvPr/>
        </p:nvSpPr>
        <p:spPr>
          <a:xfrm>
            <a:off x="4307738" y="5596128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6" name="Text 31"/>
          <p:cNvSpPr/>
          <p:nvPr/>
        </p:nvSpPr>
        <p:spPr>
          <a:xfrm>
            <a:off x="4380890" y="5650992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クラスタの変化</a:t>
            </a:r>
            <a:endParaRPr lang="en-US" sz="1100" dirty="0"/>
          </a:p>
        </p:txBody>
      </p:sp>
      <p:sp>
        <p:nvSpPr>
          <p:cNvPr id="37" name="Shape 32"/>
          <p:cNvSpPr/>
          <p:nvPr/>
        </p:nvSpPr>
        <p:spPr>
          <a:xfrm>
            <a:off x="7883957" y="5596128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8" name="Text 33"/>
          <p:cNvSpPr/>
          <p:nvPr/>
        </p:nvSpPr>
        <p:spPr>
          <a:xfrm>
            <a:off x="7957109" y="5650992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循環/連鎖の把握</a:t>
            </a:r>
            <a:endParaRPr lang="en-US" sz="1100" dirty="0"/>
          </a:p>
        </p:txBody>
      </p:sp>
      <p:sp>
        <p:nvSpPr>
          <p:cNvPr id="39" name="Shape 34"/>
          <p:cNvSpPr/>
          <p:nvPr/>
        </p:nvSpPr>
        <p:spPr>
          <a:xfrm>
            <a:off x="731520" y="6044184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0" name="Text 35"/>
          <p:cNvSpPr/>
          <p:nvPr/>
        </p:nvSpPr>
        <p:spPr>
          <a:xfrm>
            <a:off x="804672" y="6099048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重み分布</a:t>
            </a:r>
            <a:endParaRPr lang="en-US" sz="1100" dirty="0"/>
          </a:p>
        </p:txBody>
      </p:sp>
      <p:sp>
        <p:nvSpPr>
          <p:cNvPr id="41" name="Shape 36"/>
          <p:cNvSpPr/>
          <p:nvPr/>
        </p:nvSpPr>
        <p:spPr>
          <a:xfrm>
            <a:off x="4307738" y="6044184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2" name="Text 37"/>
          <p:cNvSpPr/>
          <p:nvPr/>
        </p:nvSpPr>
        <p:spPr>
          <a:xfrm>
            <a:off x="4380890" y="6099048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ロングテール性</a:t>
            </a:r>
            <a:endParaRPr lang="en-US" sz="1100" dirty="0"/>
          </a:p>
        </p:txBody>
      </p:sp>
      <p:sp>
        <p:nvSpPr>
          <p:cNvPr id="43" name="Shape 38"/>
          <p:cNvSpPr/>
          <p:nvPr/>
        </p:nvSpPr>
        <p:spPr>
          <a:xfrm>
            <a:off x="7883957" y="6044184"/>
            <a:ext cx="3576218" cy="44805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4" name="Text 39"/>
          <p:cNvSpPr/>
          <p:nvPr/>
        </p:nvSpPr>
        <p:spPr>
          <a:xfrm>
            <a:off x="7957109" y="6099048"/>
            <a:ext cx="3429914" cy="33832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閾値縮退の危険度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11/30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課題：反応係数最適化は「相関」を無視すると破綻しやすい</a:t>
            </a:r>
            <a:endParaRPr lang="en-US" sz="2800" dirty="0"/>
          </a:p>
        </p:txBody>
      </p:sp>
      <p:pic>
        <p:nvPicPr>
          <p:cNvPr id="4" name="Image 0" descr="/mnt/data/assets/circuit.jpg"/>
          <p:cNvPicPr>
            <a:picLocks noChangeAspect="1"/>
          </p:cNvPicPr>
          <p:nvPr/>
        </p:nvPicPr>
        <p:blipFill>
          <a:blip r:embed="rId3"/>
          <a:srcRect t="16403" b="16403"/>
          <a:stretch/>
        </p:blipFill>
        <p:spPr>
          <a:xfrm>
            <a:off x="548640" y="1371600"/>
            <a:ext cx="5212080" cy="52578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8640" y="1371600"/>
            <a:ext cx="5212080" cy="525780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35040" y="1371600"/>
            <a:ext cx="6126480" cy="24688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17920" y="1463040"/>
            <a:ext cx="57607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従来：係数を独立に振る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55080" y="1920240"/>
            <a:ext cx="640080" cy="640080"/>
          </a:xfrm>
          <a:prstGeom prst="ellipse">
            <a:avLst/>
          </a:prstGeom>
          <a:solidFill>
            <a:srgbClr val="E5E7EB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675120" y="2240280"/>
            <a:ext cx="0" cy="0"/>
          </a:xfrm>
          <a:prstGeom prst="line">
            <a:avLst/>
          </a:prstGeom>
          <a:noFill/>
          <a:ln w="38100">
            <a:solidFill>
              <a:srgbClr val="37415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55080" y="2615184"/>
            <a:ext cx="64008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k1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7498080" y="1920240"/>
            <a:ext cx="640080" cy="640080"/>
          </a:xfrm>
          <a:prstGeom prst="ellipse">
            <a:avLst/>
          </a:prstGeom>
          <a:solidFill>
            <a:srgbClr val="E5E7EB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818120" y="2240280"/>
            <a:ext cx="0" cy="0"/>
          </a:xfrm>
          <a:prstGeom prst="line">
            <a:avLst/>
          </a:prstGeom>
          <a:noFill/>
          <a:ln w="38100">
            <a:solidFill>
              <a:srgbClr val="37415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498080" y="2615184"/>
            <a:ext cx="64008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k2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8641080" y="1920240"/>
            <a:ext cx="640080" cy="640080"/>
          </a:xfrm>
          <a:prstGeom prst="ellipse">
            <a:avLst/>
          </a:prstGeom>
          <a:solidFill>
            <a:srgbClr val="E5E7EB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961120" y="2240280"/>
            <a:ext cx="0" cy="0"/>
          </a:xfrm>
          <a:prstGeom prst="line">
            <a:avLst/>
          </a:prstGeom>
          <a:noFill/>
          <a:ln w="38100">
            <a:solidFill>
              <a:srgbClr val="374151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641080" y="2615184"/>
            <a:ext cx="64008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k3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9784080" y="1920240"/>
            <a:ext cx="640080" cy="640080"/>
          </a:xfrm>
          <a:prstGeom prst="ellipse">
            <a:avLst/>
          </a:prstGeom>
          <a:solidFill>
            <a:srgbClr val="E5E7EB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10104120" y="2240280"/>
            <a:ext cx="0" cy="0"/>
          </a:xfrm>
          <a:prstGeom prst="line">
            <a:avLst/>
          </a:prstGeom>
          <a:noFill/>
          <a:ln w="38100">
            <a:solidFill>
              <a:srgbClr val="37415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784080" y="2615184"/>
            <a:ext cx="64008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k4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10927080" y="1920240"/>
            <a:ext cx="640080" cy="640080"/>
          </a:xfrm>
          <a:prstGeom prst="ellipse">
            <a:avLst/>
          </a:prstGeom>
          <a:solidFill>
            <a:srgbClr val="E5E7EB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11247120" y="2240280"/>
            <a:ext cx="0" cy="0"/>
          </a:xfrm>
          <a:prstGeom prst="line">
            <a:avLst/>
          </a:prstGeom>
          <a:noFill/>
          <a:ln w="38100">
            <a:solidFill>
              <a:srgbClr val="37415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927080" y="2615184"/>
            <a:ext cx="64008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k5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217920" y="2926080"/>
            <a:ext cx="57607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→ サンプル数が膨大 / 整合性が崩れる</a:t>
            </a:r>
            <a:endParaRPr lang="en-US" sz="1400" dirty="0"/>
          </a:p>
        </p:txBody>
      </p:sp>
      <p:sp>
        <p:nvSpPr>
          <p:cNvPr id="24" name="Shape 21"/>
          <p:cNvSpPr/>
          <p:nvPr/>
        </p:nvSpPr>
        <p:spPr>
          <a:xfrm>
            <a:off x="6035040" y="4069080"/>
            <a:ext cx="6126480" cy="25603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217920" y="4160520"/>
            <a:ext cx="57607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提案：ネットワーク制約で探索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63640" y="4480560"/>
            <a:ext cx="566928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近い反応同士は似た更新（ラプラシアン正則化など）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縮退（集約）で次元を落としてから同化/最適化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必ず再実行でQoIが維持できるか検証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12/30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特徴量化：全出力を「目的に効く少数表現」に圧縮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371600"/>
            <a:ext cx="640080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463040"/>
            <a:ext cx="60350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特徴量の例（用途別）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1520" y="1828800"/>
            <a:ext cx="2011680" cy="74676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04672" y="188366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カテゴリ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2743200" y="1828800"/>
            <a:ext cx="2011680" cy="74676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16352" y="188366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例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754880" y="1828800"/>
            <a:ext cx="2011680" cy="74676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828032" y="188366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主用途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731520" y="257556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04672" y="263042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時系列要約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2743200" y="257556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816352" y="263042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ピーク/立上り/積分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4754880" y="257556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828032" y="263042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同化/最適化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31520" y="332232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04672" y="337718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ROP要約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2743200" y="332232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2816352" y="337718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Top-K寄与/累積寄与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4754880" y="332232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828032" y="337718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縮退/解釈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731520" y="406908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804672" y="412394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ネットワーク指標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2743200" y="406908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2816352" y="412394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中心性/SCC/クラスタ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4754880" y="406908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4828032" y="412394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縮退/制約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731520" y="481584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804672" y="487070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感度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2743200" y="481584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2816352" y="487070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∂QoI/∂log k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4754880" y="481584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4828032" y="487070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パラメータ選択</a:t>
            </a:r>
            <a:endParaRPr lang="en-US" sz="1100" dirty="0"/>
          </a:p>
        </p:txBody>
      </p:sp>
      <p:sp>
        <p:nvSpPr>
          <p:cNvPr id="36" name="Shape 34"/>
          <p:cNvSpPr/>
          <p:nvPr/>
        </p:nvSpPr>
        <p:spPr>
          <a:xfrm>
            <a:off x="731520" y="556260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804672" y="561746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条件依存</a:t>
            </a:r>
            <a:endParaRPr lang="en-US" sz="1100" dirty="0"/>
          </a:p>
        </p:txBody>
      </p:sp>
      <p:sp>
        <p:nvSpPr>
          <p:cNvPr id="38" name="Shape 36"/>
          <p:cNvSpPr/>
          <p:nvPr/>
        </p:nvSpPr>
        <p:spPr>
          <a:xfrm>
            <a:off x="2743200" y="556260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2816352" y="561746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Top-K安定性/順位相関</a:t>
            </a:r>
            <a:endParaRPr lang="en-US" sz="1100" dirty="0"/>
          </a:p>
        </p:txBody>
      </p:sp>
      <p:sp>
        <p:nvSpPr>
          <p:cNvPr id="40" name="Shape 38"/>
          <p:cNvSpPr/>
          <p:nvPr/>
        </p:nvSpPr>
        <p:spPr>
          <a:xfrm>
            <a:off x="4754880" y="5562600"/>
            <a:ext cx="2011680" cy="746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4828032" y="5617464"/>
            <a:ext cx="1865376" cy="637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頑健性評価</a:t>
            </a:r>
            <a:endParaRPr lang="en-US" sz="1100" dirty="0"/>
          </a:p>
        </p:txBody>
      </p:sp>
      <p:pic>
        <p:nvPicPr>
          <p:cNvPr id="42" name="Image 0" descr="/mnt/data/assets/microchip.jpg"/>
          <p:cNvPicPr>
            <a:picLocks noChangeAspect="1"/>
          </p:cNvPicPr>
          <p:nvPr/>
        </p:nvPicPr>
        <p:blipFill>
          <a:blip r:embed="rId3"/>
          <a:srcRect l="10580" r="10580"/>
          <a:stretch/>
        </p:blipFill>
        <p:spPr>
          <a:xfrm>
            <a:off x="7315200" y="1371600"/>
            <a:ext cx="4846320" cy="2880360"/>
          </a:xfrm>
          <a:prstGeom prst="rect">
            <a:avLst/>
          </a:prstGeom>
        </p:spPr>
      </p:pic>
      <p:sp>
        <p:nvSpPr>
          <p:cNvPr id="43" name="Shape 40"/>
          <p:cNvSpPr/>
          <p:nvPr/>
        </p:nvSpPr>
        <p:spPr>
          <a:xfrm>
            <a:off x="7315200" y="1371600"/>
            <a:ext cx="4846320" cy="288036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44" name="Shape 41"/>
          <p:cNvSpPr/>
          <p:nvPr/>
        </p:nvSpPr>
        <p:spPr>
          <a:xfrm>
            <a:off x="7315200" y="4434840"/>
            <a:ext cx="4846320" cy="219456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5" name="Text 42"/>
          <p:cNvSpPr/>
          <p:nvPr/>
        </p:nvSpPr>
        <p:spPr>
          <a:xfrm>
            <a:off x="7498080" y="4526280"/>
            <a:ext cx="44805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使い分けの基本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7498080" y="4892040"/>
            <a:ext cx="948690" cy="731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7" name="Text 44"/>
          <p:cNvSpPr/>
          <p:nvPr/>
        </p:nvSpPr>
        <p:spPr>
          <a:xfrm>
            <a:off x="7571232" y="5001768"/>
            <a:ext cx="802386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特徴</a:t>
            </a:r>
            <a:endParaRPr lang="en-US" sz="1200" dirty="0"/>
          </a:p>
        </p:txBody>
      </p:sp>
      <p:sp>
        <p:nvSpPr>
          <p:cNvPr id="48" name="Shape 45"/>
          <p:cNvSpPr/>
          <p:nvPr/>
        </p:nvSpPr>
        <p:spPr>
          <a:xfrm>
            <a:off x="8474202" y="5126126"/>
            <a:ext cx="173736" cy="263347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49" name="Shape 46"/>
          <p:cNvSpPr/>
          <p:nvPr/>
        </p:nvSpPr>
        <p:spPr>
          <a:xfrm>
            <a:off x="8675370" y="4892040"/>
            <a:ext cx="948690" cy="731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0" name="Text 47"/>
          <p:cNvSpPr/>
          <p:nvPr/>
        </p:nvSpPr>
        <p:spPr>
          <a:xfrm>
            <a:off x="8748522" y="5001768"/>
            <a:ext cx="802386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推定</a:t>
            </a:r>
            <a:endParaRPr lang="en-US" sz="1200" dirty="0"/>
          </a:p>
        </p:txBody>
      </p:sp>
      <p:sp>
        <p:nvSpPr>
          <p:cNvPr id="51" name="Shape 48"/>
          <p:cNvSpPr/>
          <p:nvPr/>
        </p:nvSpPr>
        <p:spPr>
          <a:xfrm>
            <a:off x="9651492" y="5126126"/>
            <a:ext cx="173736" cy="263347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52" name="Shape 49"/>
          <p:cNvSpPr/>
          <p:nvPr/>
        </p:nvSpPr>
        <p:spPr>
          <a:xfrm>
            <a:off x="9852660" y="4892040"/>
            <a:ext cx="948690" cy="731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3" name="Text 50"/>
          <p:cNvSpPr/>
          <p:nvPr/>
        </p:nvSpPr>
        <p:spPr>
          <a:xfrm>
            <a:off x="9925812" y="5001768"/>
            <a:ext cx="802386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再実行</a:t>
            </a:r>
            <a:endParaRPr lang="en-US" sz="1200" dirty="0"/>
          </a:p>
        </p:txBody>
      </p:sp>
      <p:sp>
        <p:nvSpPr>
          <p:cNvPr id="54" name="Shape 51"/>
          <p:cNvSpPr/>
          <p:nvPr/>
        </p:nvSpPr>
        <p:spPr>
          <a:xfrm>
            <a:off x="10828782" y="5126126"/>
            <a:ext cx="173736" cy="263347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55" name="Shape 52"/>
          <p:cNvSpPr/>
          <p:nvPr/>
        </p:nvSpPr>
        <p:spPr>
          <a:xfrm>
            <a:off x="11029950" y="4892040"/>
            <a:ext cx="948690" cy="731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6" name="Text 53"/>
          <p:cNvSpPr/>
          <p:nvPr/>
        </p:nvSpPr>
        <p:spPr>
          <a:xfrm>
            <a:off x="11103102" y="5001768"/>
            <a:ext cx="802386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評価</a:t>
            </a:r>
            <a:endParaRPr lang="en-US" sz="1200" dirty="0"/>
          </a:p>
        </p:txBody>
      </p:sp>
      <p:sp>
        <p:nvSpPr>
          <p:cNvPr id="57" name="Text 54"/>
          <p:cNvSpPr/>
          <p:nvPr/>
        </p:nvSpPr>
        <p:spPr>
          <a:xfrm>
            <a:off x="7543800" y="5715000"/>
            <a:ext cx="45720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最終判定は「再実行でQoIが保てるか」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13/30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感度解析ベンチ：どの反応係数がQoIに効くか</a:t>
            </a:r>
            <a:endParaRPr lang="en-US" sz="28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548640" y="1463040"/>
          <a:ext cx="5760720" cy="37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hape 2"/>
          <p:cNvSpPr/>
          <p:nvPr/>
        </p:nvSpPr>
        <p:spPr>
          <a:xfrm>
            <a:off x="6400800" y="1463040"/>
            <a:ext cx="5760720" cy="5120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83680" y="155448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評価したいポイント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83680" y="1920240"/>
            <a:ext cx="54864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感度順位は条件で入れ替わる → 複数条件で集約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感度上位だけを動かすとネットワーク整合性が崩れる場合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→ グラフ制約（例：L正則化）で安定化できるかを比較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583680" y="4069080"/>
            <a:ext cx="5486400" cy="25146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720840" y="4160520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同化/縮退とつなぐ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720840" y="4480560"/>
            <a:ext cx="53035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感度→推定対象の絞り込み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感度→縮退候補の提案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同化後→再実行で妥当性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14/30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縮退ベンチのゴール：小さくしてもQoIを守る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371600"/>
            <a:ext cx="566928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463040"/>
            <a:ext cx="53035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縮退レベル（概念）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371600" y="1920240"/>
            <a:ext cx="4389120" cy="777240"/>
          </a:xfrm>
          <a:prstGeom prst="trapezoid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71600" y="2057400"/>
            <a:ext cx="438912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Full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325反応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1783080" y="2880360"/>
            <a:ext cx="3566160" cy="777240"/>
          </a:xfrm>
          <a:prstGeom prst="trapezoid">
            <a:avLst/>
          </a:prstGeom>
          <a:solidFill>
            <a:srgbClr val="FFF7E6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783080" y="3017520"/>
            <a:ext cx="356616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Candidate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閾値/指標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2194560" y="3840480"/>
            <a:ext cx="2743200" cy="777240"/>
          </a:xfrm>
          <a:prstGeom prst="trapezoid">
            <a:avLst/>
          </a:prstGeom>
          <a:solidFill>
            <a:srgbClr val="DCFCE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194560" y="397764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Reduced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~100反応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2606040" y="4800600"/>
            <a:ext cx="1920240" cy="777240"/>
          </a:xfrm>
          <a:prstGeom prst="trapezoid">
            <a:avLst/>
          </a:prstGeom>
          <a:solidFill>
            <a:srgbClr val="E5E7EB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606040" y="4937760"/>
            <a:ext cx="192024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Core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~30反応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31520" y="6355080"/>
            <a:ext cx="548640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→ 計算コスト↓ / 解釈性↑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400800" y="1371600"/>
            <a:ext cx="576072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583680" y="146304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合格基準（例）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583680" y="1828800"/>
            <a:ext cx="1828800" cy="512064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656832" y="1883664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評価軸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8412480" y="1828800"/>
            <a:ext cx="1828800" cy="512064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485632" y="1883664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指標例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10241280" y="1828800"/>
            <a:ext cx="1828800" cy="512064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314432" y="1883664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合格ライン例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6583680" y="2340864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656832" y="2395728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QoI誤差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8412480" y="2340864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485632" y="2395728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τ_ign, CO₂_final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10241280" y="2340864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0314432" y="2395728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相対誤差&lt;5%</a:t>
            </a:r>
            <a:endParaRPr lang="en-US" sz="1100" dirty="0"/>
          </a:p>
        </p:txBody>
      </p:sp>
      <p:sp>
        <p:nvSpPr>
          <p:cNvPr id="29" name="Shape 27"/>
          <p:cNvSpPr/>
          <p:nvPr/>
        </p:nvSpPr>
        <p:spPr>
          <a:xfrm>
            <a:off x="6583680" y="2852928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656832" y="2907792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条件汎化</a:t>
            </a:r>
            <a:endParaRPr lang="en-US" sz="1100" dirty="0"/>
          </a:p>
        </p:txBody>
      </p:sp>
      <p:sp>
        <p:nvSpPr>
          <p:cNvPr id="31" name="Shape 29"/>
          <p:cNvSpPr/>
          <p:nvPr/>
        </p:nvSpPr>
        <p:spPr>
          <a:xfrm>
            <a:off x="8412480" y="2852928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485632" y="2907792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テスト条件</a:t>
            </a:r>
            <a:endParaRPr lang="en-US" sz="1100" dirty="0"/>
          </a:p>
        </p:txBody>
      </p:sp>
      <p:sp>
        <p:nvSpPr>
          <p:cNvPr id="33" name="Shape 31"/>
          <p:cNvSpPr/>
          <p:nvPr/>
        </p:nvSpPr>
        <p:spPr>
          <a:xfrm>
            <a:off x="10241280" y="2852928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10314432" y="2907792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破綻率&lt;1%</a:t>
            </a:r>
            <a:endParaRPr lang="en-US" sz="1100" dirty="0"/>
          </a:p>
        </p:txBody>
      </p:sp>
      <p:sp>
        <p:nvSpPr>
          <p:cNvPr id="35" name="Shape 33"/>
          <p:cNvSpPr/>
          <p:nvPr/>
        </p:nvSpPr>
        <p:spPr>
          <a:xfrm>
            <a:off x="6583680" y="3364992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656832" y="3419856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速度</a:t>
            </a:r>
            <a:endParaRPr lang="en-US" sz="1100" dirty="0"/>
          </a:p>
        </p:txBody>
      </p:sp>
      <p:sp>
        <p:nvSpPr>
          <p:cNvPr id="37" name="Shape 35"/>
          <p:cNvSpPr/>
          <p:nvPr/>
        </p:nvSpPr>
        <p:spPr>
          <a:xfrm>
            <a:off x="8412480" y="3364992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485632" y="3419856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総walltime</a:t>
            </a:r>
            <a:endParaRPr lang="en-US" sz="1100" dirty="0"/>
          </a:p>
        </p:txBody>
      </p:sp>
      <p:sp>
        <p:nvSpPr>
          <p:cNvPr id="39" name="Shape 37"/>
          <p:cNvSpPr/>
          <p:nvPr/>
        </p:nvSpPr>
        <p:spPr>
          <a:xfrm>
            <a:off x="10241280" y="3364992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10314432" y="3419856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Full比で大幅減</a:t>
            </a:r>
            <a:endParaRPr lang="en-US" sz="1100" dirty="0"/>
          </a:p>
        </p:txBody>
      </p:sp>
      <p:sp>
        <p:nvSpPr>
          <p:cNvPr id="41" name="Shape 39"/>
          <p:cNvSpPr/>
          <p:nvPr/>
        </p:nvSpPr>
        <p:spPr>
          <a:xfrm>
            <a:off x="6583680" y="3877056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656832" y="3931920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整合性</a:t>
            </a:r>
            <a:endParaRPr lang="en-US" sz="1100" dirty="0"/>
          </a:p>
        </p:txBody>
      </p:sp>
      <p:sp>
        <p:nvSpPr>
          <p:cNvPr id="43" name="Shape 41"/>
          <p:cNvSpPr/>
          <p:nvPr/>
        </p:nvSpPr>
        <p:spPr>
          <a:xfrm>
            <a:off x="8412480" y="3877056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8485632" y="3931920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連結性/ループ</a:t>
            </a:r>
            <a:endParaRPr lang="en-US" sz="1100" dirty="0"/>
          </a:p>
        </p:txBody>
      </p:sp>
      <p:sp>
        <p:nvSpPr>
          <p:cNvPr id="45" name="Shape 43"/>
          <p:cNvSpPr/>
          <p:nvPr/>
        </p:nvSpPr>
        <p:spPr>
          <a:xfrm>
            <a:off x="10241280" y="3877056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10314432" y="3931920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断裂を避ける</a:t>
            </a:r>
            <a:endParaRPr lang="en-US" sz="1100" dirty="0"/>
          </a:p>
        </p:txBody>
      </p:sp>
      <p:pic>
        <p:nvPicPr>
          <p:cNvPr id="47" name="Image 0" descr="/mnt/data/assets/reaction_net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253" y="4617720"/>
            <a:ext cx="2459255" cy="19202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15/30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縮退手法A（ベースライン）：ROP閾値→再実行で妥当性確認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1658569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21792" y="1527048"/>
            <a:ext cx="1512265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Full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234641" y="1680667"/>
            <a:ext cx="173736" cy="29626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435809" y="1417320"/>
            <a:ext cx="1658569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508961" y="1527048"/>
            <a:ext cx="1512265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Cantera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121810" y="1680667"/>
            <a:ext cx="173736" cy="29626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322978" y="1417320"/>
            <a:ext cx="1658569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396130" y="1527048"/>
            <a:ext cx="1512265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ROP集計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008980" y="1680667"/>
            <a:ext cx="173736" cy="29626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210148" y="1417320"/>
            <a:ext cx="1658569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83300" y="1527048"/>
            <a:ext cx="1512265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閾値削除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896149" y="1680667"/>
            <a:ext cx="173736" cy="29626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97317" y="1417320"/>
            <a:ext cx="1658569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170469" y="1527048"/>
            <a:ext cx="1512265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再実行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9783318" y="1680667"/>
            <a:ext cx="173736" cy="29626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984486" y="1417320"/>
            <a:ext cx="1658569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057638" y="1527048"/>
            <a:ext cx="1512265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QoI評価</a:t>
            </a:r>
            <a:endParaRPr lang="en-US" sz="1200" dirty="0"/>
          </a:p>
        </p:txBody>
      </p:sp>
      <p:graphicFrame>
        <p:nvGraphicFramePr>
          <p:cNvPr id="21" name="Chart 0"/>
          <p:cNvGraphicFramePr/>
          <p:nvPr/>
        </p:nvGraphicFramePr>
        <p:xfrm>
          <a:off x="548640" y="2423160"/>
          <a:ext cx="6035040" cy="37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Shape 19"/>
          <p:cNvSpPr/>
          <p:nvPr/>
        </p:nvSpPr>
        <p:spPr>
          <a:xfrm>
            <a:off x="6492240" y="2423160"/>
            <a:ext cx="5669280" cy="37490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675120" y="2514600"/>
            <a:ext cx="53035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メリット / デメリット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675120" y="2880360"/>
            <a:ext cx="2651760" cy="6400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6748272" y="293522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観点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9326880" y="2880360"/>
            <a:ext cx="2651760" cy="6400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9400032" y="293522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内容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6675120" y="3520440"/>
            <a:ext cx="265176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748272" y="357530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◎ 実装容易</a:t>
            </a:r>
            <a:endParaRPr lang="en-US" sz="1100" dirty="0"/>
          </a:p>
        </p:txBody>
      </p:sp>
      <p:sp>
        <p:nvSpPr>
          <p:cNvPr id="30" name="Shape 27"/>
          <p:cNvSpPr/>
          <p:nvPr/>
        </p:nvSpPr>
        <p:spPr>
          <a:xfrm>
            <a:off x="9326880" y="3520440"/>
            <a:ext cx="265176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400032" y="357530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最初のベースラインに最適</a:t>
            </a:r>
            <a:endParaRPr lang="en-US" sz="1100" dirty="0"/>
          </a:p>
        </p:txBody>
      </p:sp>
      <p:sp>
        <p:nvSpPr>
          <p:cNvPr id="32" name="Shape 29"/>
          <p:cNvSpPr/>
          <p:nvPr/>
        </p:nvSpPr>
        <p:spPr>
          <a:xfrm>
            <a:off x="6675120" y="4160520"/>
            <a:ext cx="265176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6748272" y="421538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△ 条件依存</a:t>
            </a:r>
            <a:endParaRPr lang="en-US" sz="1100" dirty="0"/>
          </a:p>
        </p:txBody>
      </p:sp>
      <p:sp>
        <p:nvSpPr>
          <p:cNvPr id="34" name="Shape 31"/>
          <p:cNvSpPr/>
          <p:nvPr/>
        </p:nvSpPr>
        <p:spPr>
          <a:xfrm>
            <a:off x="9326880" y="4160520"/>
            <a:ext cx="265176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9400032" y="421538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重要反応が入れ替わる</a:t>
            </a:r>
            <a:endParaRPr lang="en-US" sz="1100" dirty="0"/>
          </a:p>
        </p:txBody>
      </p:sp>
      <p:sp>
        <p:nvSpPr>
          <p:cNvPr id="36" name="Shape 33"/>
          <p:cNvSpPr/>
          <p:nvPr/>
        </p:nvSpPr>
        <p:spPr>
          <a:xfrm>
            <a:off x="6675120" y="4800600"/>
            <a:ext cx="265176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6748272" y="485546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△ 循環に弱い</a:t>
            </a:r>
            <a:endParaRPr lang="en-US" sz="1100" dirty="0"/>
          </a:p>
        </p:txBody>
      </p:sp>
      <p:sp>
        <p:nvSpPr>
          <p:cNvPr id="38" name="Shape 35"/>
          <p:cNvSpPr/>
          <p:nvPr/>
        </p:nvSpPr>
        <p:spPr>
          <a:xfrm>
            <a:off x="9326880" y="4800600"/>
            <a:ext cx="265176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9" name="Text 36"/>
          <p:cNvSpPr/>
          <p:nvPr/>
        </p:nvSpPr>
        <p:spPr>
          <a:xfrm>
            <a:off x="9400032" y="485546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小反応でもループ維持に重要</a:t>
            </a:r>
            <a:endParaRPr lang="en-US" sz="1100" dirty="0"/>
          </a:p>
        </p:txBody>
      </p:sp>
      <p:sp>
        <p:nvSpPr>
          <p:cNvPr id="40" name="Shape 37"/>
          <p:cNvSpPr/>
          <p:nvPr/>
        </p:nvSpPr>
        <p:spPr>
          <a:xfrm>
            <a:off x="6675120" y="5440680"/>
            <a:ext cx="265176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6748272" y="549554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→ 目的</a:t>
            </a:r>
            <a:endParaRPr lang="en-US" sz="1100" dirty="0"/>
          </a:p>
        </p:txBody>
      </p:sp>
      <p:sp>
        <p:nvSpPr>
          <p:cNvPr id="42" name="Shape 39"/>
          <p:cNvSpPr/>
          <p:nvPr/>
        </p:nvSpPr>
        <p:spPr>
          <a:xfrm>
            <a:off x="9326880" y="5440680"/>
            <a:ext cx="265176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3" name="Text 40"/>
          <p:cNvSpPr/>
          <p:nvPr/>
        </p:nvSpPr>
        <p:spPr>
          <a:xfrm>
            <a:off x="9400032" y="5495544"/>
            <a:ext cx="250545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グラフ制約縮退が優れるか比較</a:t>
            </a:r>
            <a:endParaRPr lang="en-US" sz="1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16/30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縮退手法B：グラフ指標で「骨格」を残す（中心性/SCC/クラスタ）</a:t>
            </a:r>
            <a:endParaRPr lang="en-US" sz="2800" dirty="0"/>
          </a:p>
        </p:txBody>
      </p:sp>
      <p:pic>
        <p:nvPicPr>
          <p:cNvPr id="4" name="Image 0" descr="/mnt/data/assets/force_network.png"/>
          <p:cNvPicPr>
            <a:picLocks noChangeAspect="1"/>
          </p:cNvPicPr>
          <p:nvPr/>
        </p:nvPicPr>
        <p:blipFill>
          <a:blip r:embed="rId3"/>
          <a:srcRect t="10571" b="10571"/>
          <a:stretch/>
        </p:blipFill>
        <p:spPr>
          <a:xfrm>
            <a:off x="548640" y="1417320"/>
            <a:ext cx="5669280" cy="347472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8640" y="1417320"/>
            <a:ext cx="5669280" cy="347472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48640" y="5029200"/>
            <a:ext cx="5669280" cy="16459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31520" y="5120640"/>
            <a:ext cx="539496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中心性の高いノード/エッジを保持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SCC（循環）を壊さない制約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多条件集約した重みを使う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00800" y="1417320"/>
            <a:ext cx="576072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8368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手順（例）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29400" y="1965960"/>
            <a:ext cx="2011680" cy="64008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29400" y="214884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① グラフ構築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8732520" y="1965960"/>
            <a:ext cx="329184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823960" y="2148840"/>
            <a:ext cx="31089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反応↔分子 / 重み=ROP等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7635240" y="2606040"/>
            <a:ext cx="0" cy="22860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15" name="Shape 12"/>
          <p:cNvSpPr/>
          <p:nvPr/>
        </p:nvSpPr>
        <p:spPr>
          <a:xfrm>
            <a:off x="6629400" y="2834640"/>
            <a:ext cx="2011680" cy="64008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629400" y="301752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② 指標計算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8732520" y="2834640"/>
            <a:ext cx="329184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823960" y="3017520"/>
            <a:ext cx="31089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中心性・SCC・コミュニティ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7635240" y="3474720"/>
            <a:ext cx="0" cy="22860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20" name="Shape 17"/>
          <p:cNvSpPr/>
          <p:nvPr/>
        </p:nvSpPr>
        <p:spPr>
          <a:xfrm>
            <a:off x="6629400" y="3703320"/>
            <a:ext cx="2011680" cy="64008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629400" y="388620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③ 保持集合</a:t>
            </a:r>
            <a:endParaRPr lang="en-US" sz="1200" dirty="0"/>
          </a:p>
        </p:txBody>
      </p:sp>
      <p:sp>
        <p:nvSpPr>
          <p:cNvPr id="22" name="Shape 19"/>
          <p:cNvSpPr/>
          <p:nvPr/>
        </p:nvSpPr>
        <p:spPr>
          <a:xfrm>
            <a:off x="8732520" y="3703320"/>
            <a:ext cx="329184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823960" y="3886200"/>
            <a:ext cx="31089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骨格反応/種を選ぶ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7635240" y="4343400"/>
            <a:ext cx="0" cy="22860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25" name="Shape 22"/>
          <p:cNvSpPr/>
          <p:nvPr/>
        </p:nvSpPr>
        <p:spPr>
          <a:xfrm>
            <a:off x="6629400" y="4572000"/>
            <a:ext cx="2011680" cy="64008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6629400" y="475488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④ 縮退生成</a:t>
            </a:r>
            <a:endParaRPr lang="en-US" sz="1200" dirty="0"/>
          </a:p>
        </p:txBody>
      </p:sp>
      <p:sp>
        <p:nvSpPr>
          <p:cNvPr id="27" name="Shape 24"/>
          <p:cNvSpPr/>
          <p:nvPr/>
        </p:nvSpPr>
        <p:spPr>
          <a:xfrm>
            <a:off x="8732520" y="4572000"/>
            <a:ext cx="329184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823960" y="4754880"/>
            <a:ext cx="31089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残す/集約/削る（ルール化）</a:t>
            </a:r>
            <a:endParaRPr lang="en-US" sz="1200" dirty="0"/>
          </a:p>
        </p:txBody>
      </p:sp>
      <p:sp>
        <p:nvSpPr>
          <p:cNvPr id="29" name="Shape 26"/>
          <p:cNvSpPr/>
          <p:nvPr/>
        </p:nvSpPr>
        <p:spPr>
          <a:xfrm>
            <a:off x="7635240" y="5212080"/>
            <a:ext cx="0" cy="22860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30" name="Shape 27"/>
          <p:cNvSpPr/>
          <p:nvPr/>
        </p:nvSpPr>
        <p:spPr>
          <a:xfrm>
            <a:off x="6629400" y="5440680"/>
            <a:ext cx="2011680" cy="64008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6629400" y="562356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⑤ 自動検証</a:t>
            </a:r>
            <a:endParaRPr lang="en-US" sz="1200" dirty="0"/>
          </a:p>
        </p:txBody>
      </p:sp>
      <p:sp>
        <p:nvSpPr>
          <p:cNvPr id="32" name="Shape 29"/>
          <p:cNvSpPr/>
          <p:nvPr/>
        </p:nvSpPr>
        <p:spPr>
          <a:xfrm>
            <a:off x="8732520" y="5440680"/>
            <a:ext cx="329184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8823960" y="5623560"/>
            <a:ext cx="31089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再実行でQoI誤差判定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17/30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既存縮退（DRG/DRGEP+感度）との比較ができる枠組みにする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576072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典型フロー（概念）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822960" y="2057400"/>
            <a:ext cx="859536" cy="731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96112" y="2167128"/>
            <a:ext cx="713232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ターゲット種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1709928" y="2291486"/>
            <a:ext cx="173736" cy="263347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911096" y="2057400"/>
            <a:ext cx="859536" cy="731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248" y="2167128"/>
            <a:ext cx="713232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関係度グラフ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2798064" y="2291486"/>
            <a:ext cx="173736" cy="263347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2999232" y="2057400"/>
            <a:ext cx="859536" cy="731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072384" y="2167128"/>
            <a:ext cx="713232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誤差伝搬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3886200" y="2291486"/>
            <a:ext cx="173736" cy="263347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087368" y="2057400"/>
            <a:ext cx="859536" cy="731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160520" y="2167128"/>
            <a:ext cx="713232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削減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4974336" y="2291486"/>
            <a:ext cx="173736" cy="263347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175504" y="2057400"/>
            <a:ext cx="859536" cy="731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248656" y="2167128"/>
            <a:ext cx="713232" cy="51206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感度仕上げ</a:t>
            </a:r>
            <a:endParaRPr lang="en-US" sz="1200" dirty="0"/>
          </a:p>
        </p:txBody>
      </p:sp>
      <p:pic>
        <p:nvPicPr>
          <p:cNvPr id="20" name="Image 0" descr="/mnt/data/assets/force_network.png"/>
          <p:cNvPicPr>
            <a:picLocks noChangeAspect="1"/>
          </p:cNvPicPr>
          <p:nvPr/>
        </p:nvPicPr>
        <p:blipFill>
          <a:blip r:embed="rId3"/>
          <a:srcRect t="27427" b="27427"/>
          <a:stretch/>
        </p:blipFill>
        <p:spPr>
          <a:xfrm>
            <a:off x="822960" y="2971800"/>
            <a:ext cx="5212080" cy="1828800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6400800" y="1417320"/>
            <a:ext cx="5760720" cy="52578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58368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NetBenchでの位置づけ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583680" y="1874520"/>
            <a:ext cx="1828800" cy="7315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656832" y="192938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手法</a:t>
            </a:r>
            <a:endParaRPr lang="en-US" sz="1100" dirty="0"/>
          </a:p>
        </p:txBody>
      </p:sp>
      <p:sp>
        <p:nvSpPr>
          <p:cNvPr id="25" name="Shape 22"/>
          <p:cNvSpPr/>
          <p:nvPr/>
        </p:nvSpPr>
        <p:spPr>
          <a:xfrm>
            <a:off x="8412480" y="1874520"/>
            <a:ext cx="1828800" cy="7315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485632" y="192938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強み</a:t>
            </a:r>
            <a:endParaRPr lang="en-US" sz="1100" dirty="0"/>
          </a:p>
        </p:txBody>
      </p:sp>
      <p:sp>
        <p:nvSpPr>
          <p:cNvPr id="27" name="Shape 24"/>
          <p:cNvSpPr/>
          <p:nvPr/>
        </p:nvSpPr>
        <p:spPr>
          <a:xfrm>
            <a:off x="10241280" y="1874520"/>
            <a:ext cx="1828800" cy="7315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10314432" y="192938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弱み</a:t>
            </a:r>
            <a:endParaRPr lang="en-US" sz="1100" dirty="0"/>
          </a:p>
        </p:txBody>
      </p:sp>
      <p:sp>
        <p:nvSpPr>
          <p:cNvPr id="29" name="Shape 26"/>
          <p:cNvSpPr/>
          <p:nvPr/>
        </p:nvSpPr>
        <p:spPr>
          <a:xfrm>
            <a:off x="6583680" y="2606040"/>
            <a:ext cx="18288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6656832" y="266090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ROP閾値</a:t>
            </a:r>
            <a:endParaRPr lang="en-US" sz="1100" dirty="0"/>
          </a:p>
        </p:txBody>
      </p:sp>
      <p:sp>
        <p:nvSpPr>
          <p:cNvPr id="31" name="Shape 28"/>
          <p:cNvSpPr/>
          <p:nvPr/>
        </p:nvSpPr>
        <p:spPr>
          <a:xfrm>
            <a:off x="8412480" y="2606040"/>
            <a:ext cx="18288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8485632" y="266090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最速・最小実装</a:t>
            </a:r>
            <a:endParaRPr lang="en-US" sz="1100" dirty="0"/>
          </a:p>
        </p:txBody>
      </p:sp>
      <p:sp>
        <p:nvSpPr>
          <p:cNvPr id="33" name="Shape 30"/>
          <p:cNvSpPr/>
          <p:nvPr/>
        </p:nvSpPr>
        <p:spPr>
          <a:xfrm>
            <a:off x="10241280" y="2606040"/>
            <a:ext cx="18288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10314432" y="266090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条件依存/断裂</a:t>
            </a:r>
            <a:endParaRPr lang="en-US" sz="1100" dirty="0"/>
          </a:p>
        </p:txBody>
      </p:sp>
      <p:sp>
        <p:nvSpPr>
          <p:cNvPr id="35" name="Shape 32"/>
          <p:cNvSpPr/>
          <p:nvPr/>
        </p:nvSpPr>
        <p:spPr>
          <a:xfrm>
            <a:off x="6583680" y="3337560"/>
            <a:ext cx="18288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6656832" y="339242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DRG/DRGEP</a:t>
            </a:r>
            <a:endParaRPr lang="en-US" sz="1100" dirty="0"/>
          </a:p>
        </p:txBody>
      </p:sp>
      <p:sp>
        <p:nvSpPr>
          <p:cNvPr id="37" name="Shape 34"/>
          <p:cNvSpPr/>
          <p:nvPr/>
        </p:nvSpPr>
        <p:spPr>
          <a:xfrm>
            <a:off x="8412480" y="3337560"/>
            <a:ext cx="18288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8" name="Text 35"/>
          <p:cNvSpPr/>
          <p:nvPr/>
        </p:nvSpPr>
        <p:spPr>
          <a:xfrm>
            <a:off x="8485632" y="339242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誤差制御の考え方</a:t>
            </a:r>
            <a:endParaRPr lang="en-US" sz="1100" dirty="0"/>
          </a:p>
        </p:txBody>
      </p:sp>
      <p:sp>
        <p:nvSpPr>
          <p:cNvPr id="39" name="Shape 36"/>
          <p:cNvSpPr/>
          <p:nvPr/>
        </p:nvSpPr>
        <p:spPr>
          <a:xfrm>
            <a:off x="10241280" y="3337560"/>
            <a:ext cx="18288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0" name="Text 37"/>
          <p:cNvSpPr/>
          <p:nvPr/>
        </p:nvSpPr>
        <p:spPr>
          <a:xfrm>
            <a:off x="10314432" y="339242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実装がやや複雑</a:t>
            </a:r>
            <a:endParaRPr lang="en-US" sz="1100" dirty="0"/>
          </a:p>
        </p:txBody>
      </p:sp>
      <p:sp>
        <p:nvSpPr>
          <p:cNvPr id="41" name="Shape 38"/>
          <p:cNvSpPr/>
          <p:nvPr/>
        </p:nvSpPr>
        <p:spPr>
          <a:xfrm>
            <a:off x="6583680" y="4069080"/>
            <a:ext cx="18288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2" name="Text 39"/>
          <p:cNvSpPr/>
          <p:nvPr/>
        </p:nvSpPr>
        <p:spPr>
          <a:xfrm>
            <a:off x="6656832" y="412394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グラフ制約</a:t>
            </a:r>
            <a:endParaRPr lang="en-US" sz="1100" dirty="0"/>
          </a:p>
        </p:txBody>
      </p:sp>
      <p:sp>
        <p:nvSpPr>
          <p:cNvPr id="43" name="Shape 40"/>
          <p:cNvSpPr/>
          <p:nvPr/>
        </p:nvSpPr>
        <p:spPr>
          <a:xfrm>
            <a:off x="8412480" y="4069080"/>
            <a:ext cx="18288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4" name="Text 41"/>
          <p:cNvSpPr/>
          <p:nvPr/>
        </p:nvSpPr>
        <p:spPr>
          <a:xfrm>
            <a:off x="8485632" y="412394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連結性/循環を維持</a:t>
            </a:r>
            <a:endParaRPr lang="en-US" sz="1100" dirty="0"/>
          </a:p>
        </p:txBody>
      </p:sp>
      <p:sp>
        <p:nvSpPr>
          <p:cNvPr id="45" name="Shape 42"/>
          <p:cNvSpPr/>
          <p:nvPr/>
        </p:nvSpPr>
        <p:spPr>
          <a:xfrm>
            <a:off x="10241280" y="4069080"/>
            <a:ext cx="18288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6" name="Text 43"/>
          <p:cNvSpPr/>
          <p:nvPr/>
        </p:nvSpPr>
        <p:spPr>
          <a:xfrm>
            <a:off x="10314432" y="4123944"/>
            <a:ext cx="1682496" cy="621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設計自由度が高い</a:t>
            </a:r>
            <a:endParaRPr lang="en-US" sz="1100" dirty="0"/>
          </a:p>
        </p:txBody>
      </p:sp>
      <p:sp>
        <p:nvSpPr>
          <p:cNvPr id="47" name="Text 44"/>
          <p:cNvSpPr/>
          <p:nvPr/>
        </p:nvSpPr>
        <p:spPr>
          <a:xfrm>
            <a:off x="6629400" y="4937760"/>
            <a:ext cx="5486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同一の自動検証ループで比較する（手法差し替え）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18/30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縮退の妥当性評価：縮退→再実行→誤差判定</a:t>
            </a:r>
            <a:endParaRPr lang="en-US" sz="28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548640" y="1417320"/>
          <a:ext cx="603504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hape 2"/>
          <p:cNvSpPr/>
          <p:nvPr/>
        </p:nvSpPr>
        <p:spPr>
          <a:xfrm>
            <a:off x="6766560" y="1417320"/>
            <a:ext cx="539496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949440" y="1508760"/>
            <a:ext cx="50292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合否判定（例）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949440" y="1874520"/>
            <a:ext cx="1676400" cy="475488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22592" y="1929384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指標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8625840" y="1874520"/>
            <a:ext cx="1676400" cy="475488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698992" y="1929384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基準例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10302240" y="1874520"/>
            <a:ext cx="1676400" cy="475488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75392" y="1929384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備考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6949440" y="2350008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22592" y="2404872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点火遅れ τ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8625840" y="2350008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698992" y="2404872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±5%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10302240" y="2350008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375392" y="2404872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代表QoI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6949440" y="2825496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022592" y="2880360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主要種誤差</a:t>
            </a:r>
            <a:endParaRPr lang="en-US" sz="1100" dirty="0"/>
          </a:p>
        </p:txBody>
      </p:sp>
      <p:sp>
        <p:nvSpPr>
          <p:cNvPr id="21" name="Shape 18"/>
          <p:cNvSpPr/>
          <p:nvPr/>
        </p:nvSpPr>
        <p:spPr>
          <a:xfrm>
            <a:off x="8625840" y="2825496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698992" y="2880360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≤1e-3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10302240" y="2825496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10375392" y="2880360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Y(t)</a:t>
            </a:r>
            <a:endParaRPr lang="en-US" sz="1100" dirty="0"/>
          </a:p>
        </p:txBody>
      </p:sp>
      <p:sp>
        <p:nvSpPr>
          <p:cNvPr id="25" name="Shape 22"/>
          <p:cNvSpPr/>
          <p:nvPr/>
        </p:nvSpPr>
        <p:spPr>
          <a:xfrm>
            <a:off x="6949440" y="3300984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7022592" y="3355848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温度ピーク</a:t>
            </a:r>
            <a:endParaRPr lang="en-US" sz="1100" dirty="0"/>
          </a:p>
        </p:txBody>
      </p:sp>
      <p:sp>
        <p:nvSpPr>
          <p:cNvPr id="27" name="Shape 24"/>
          <p:cNvSpPr/>
          <p:nvPr/>
        </p:nvSpPr>
        <p:spPr>
          <a:xfrm>
            <a:off x="8625840" y="3300984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8698992" y="3355848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±10K</a:t>
            </a:r>
            <a:endParaRPr lang="en-US" sz="1100" dirty="0"/>
          </a:p>
        </p:txBody>
      </p:sp>
      <p:sp>
        <p:nvSpPr>
          <p:cNvPr id="29" name="Shape 26"/>
          <p:cNvSpPr/>
          <p:nvPr/>
        </p:nvSpPr>
        <p:spPr>
          <a:xfrm>
            <a:off x="10302240" y="3300984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10375392" y="3355848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熱収支</a:t>
            </a:r>
            <a:endParaRPr lang="en-US" sz="1100" dirty="0"/>
          </a:p>
        </p:txBody>
      </p:sp>
      <p:sp>
        <p:nvSpPr>
          <p:cNvPr id="31" name="Shape 28"/>
          <p:cNvSpPr/>
          <p:nvPr/>
        </p:nvSpPr>
        <p:spPr>
          <a:xfrm>
            <a:off x="6949440" y="3776472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7022592" y="3831336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失敗率</a:t>
            </a:r>
            <a:endParaRPr lang="en-US" sz="1100" dirty="0"/>
          </a:p>
        </p:txBody>
      </p:sp>
      <p:sp>
        <p:nvSpPr>
          <p:cNvPr id="33" name="Shape 30"/>
          <p:cNvSpPr/>
          <p:nvPr/>
        </p:nvSpPr>
        <p:spPr>
          <a:xfrm>
            <a:off x="8625840" y="3776472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8698992" y="3831336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&lt;1%</a:t>
            </a:r>
            <a:endParaRPr lang="en-US" sz="1100" dirty="0"/>
          </a:p>
        </p:txBody>
      </p:sp>
      <p:sp>
        <p:nvSpPr>
          <p:cNvPr id="35" name="Shape 32"/>
          <p:cNvSpPr/>
          <p:nvPr/>
        </p:nvSpPr>
        <p:spPr>
          <a:xfrm>
            <a:off x="10302240" y="3776472"/>
            <a:ext cx="167640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10375392" y="3831336"/>
            <a:ext cx="153009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収束/負値</a:t>
            </a:r>
            <a:endParaRPr lang="en-US" sz="1100" dirty="0"/>
          </a:p>
        </p:txBody>
      </p:sp>
      <p:sp>
        <p:nvSpPr>
          <p:cNvPr id="37" name="Shape 34"/>
          <p:cNvSpPr/>
          <p:nvPr/>
        </p:nvSpPr>
        <p:spPr>
          <a:xfrm>
            <a:off x="6949440" y="4434840"/>
            <a:ext cx="5029200" cy="22402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8" name="Text 35"/>
          <p:cNvSpPr/>
          <p:nvPr/>
        </p:nvSpPr>
        <p:spPr>
          <a:xfrm>
            <a:off x="7132320" y="4526280"/>
            <a:ext cx="466344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縮退の良し悪しは再実行で初めて分かる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だから評価まで自動化するのが核心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19/30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データ同化ベンチ：真値から合成観測を作り、推定を定量評価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594360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55778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合成観測の流れ（概念）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14400" y="2148840"/>
            <a:ext cx="2011680" cy="777240"/>
          </a:xfrm>
          <a:prstGeom prst="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331720"/>
            <a:ext cx="201168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真値パラメータ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(x*)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3291840" y="2148840"/>
            <a:ext cx="2103120" cy="777240"/>
          </a:xfrm>
          <a:prstGeom prst="rect">
            <a:avLst/>
          </a:prstGeom>
          <a:solidFill>
            <a:srgbClr val="FFF7E6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291840" y="2331720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Cantera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(Full)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5577840" y="2148840"/>
            <a:ext cx="1280160" cy="777240"/>
          </a:xfrm>
          <a:prstGeom prst="rect">
            <a:avLst/>
          </a:prstGeom>
          <a:solidFill>
            <a:srgbClr val="DCFCE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577840" y="2331720"/>
            <a:ext cx="128016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観測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(y)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2926080" y="2542032"/>
            <a:ext cx="365760" cy="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13" name="Shape 11"/>
          <p:cNvSpPr/>
          <p:nvPr/>
        </p:nvSpPr>
        <p:spPr>
          <a:xfrm>
            <a:off x="5394960" y="2542032"/>
            <a:ext cx="182880" cy="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14" name="Shape 12"/>
          <p:cNvSpPr/>
          <p:nvPr/>
        </p:nvSpPr>
        <p:spPr>
          <a:xfrm>
            <a:off x="914400" y="3657600"/>
            <a:ext cx="5943600" cy="10515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14400" y="3886200"/>
            <a:ext cx="59436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同化アルゴリズム（EnKI/ES-MDA/EKI/SBI…）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217920" y="2926080"/>
            <a:ext cx="0" cy="73152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17" name="Shape 15"/>
          <p:cNvSpPr/>
          <p:nvPr/>
        </p:nvSpPr>
        <p:spPr>
          <a:xfrm>
            <a:off x="914400" y="5120640"/>
            <a:ext cx="5943600" cy="868680"/>
          </a:xfrm>
          <a:prstGeom prst="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14400" y="5303520"/>
            <a:ext cx="594360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推定パラメータ（x̂）</a:t>
            </a:r>
            <a:endParaRPr lang="en-US" sz="1400" dirty="0"/>
          </a:p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+ 不確かさ（分散）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3931920" y="4709160"/>
            <a:ext cx="0" cy="41148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pic>
        <p:nvPicPr>
          <p:cNvPr id="20" name="Image 0" descr="/mnt/data/assets/cleanroom.jpg"/>
          <p:cNvPicPr>
            <a:picLocks noChangeAspect="1"/>
          </p:cNvPicPr>
          <p:nvPr/>
        </p:nvPicPr>
        <p:blipFill>
          <a:blip r:embed="rId3"/>
          <a:srcRect t="22510" b="22510"/>
          <a:stretch/>
        </p:blipFill>
        <p:spPr>
          <a:xfrm>
            <a:off x="6583680" y="1417320"/>
            <a:ext cx="5577840" cy="2377440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6583680" y="3977640"/>
            <a:ext cx="5577840" cy="26974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766560" y="4069080"/>
            <a:ext cx="521208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半導体では観測がさらに間接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766560" y="4434840"/>
            <a:ext cx="530352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膜厚などは写像 h(x) が複雑 → ill-posed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ネットワーク制約で推定を安定化できるかが焦点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本スライドで説明すること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868680"/>
            <a:ext cx="1109441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MLに詳しくないシミュレーションエンジニア向け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48640" y="1417320"/>
            <a:ext cx="3576218" cy="48463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7240" y="1645920"/>
            <a:ext cx="502920" cy="50292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71600" y="1618488"/>
            <a:ext cx="2570378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1. 問題設定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68680" y="2377440"/>
            <a:ext cx="3073298" cy="3749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GRI30（53種/325反応）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0D点火（時間応答）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多条件スイープ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307738" y="1417320"/>
            <a:ext cx="3576218" cy="48463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536338" y="1645920"/>
            <a:ext cx="502920" cy="50292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130698" y="1618488"/>
            <a:ext cx="2570378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2. 解析対象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627778" y="2377440"/>
            <a:ext cx="3073298" cy="3749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ネットワーク構築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特徴量/重要度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縮退（簡略化）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066837" y="1417320"/>
            <a:ext cx="3576218" cy="48463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95437" y="1645920"/>
            <a:ext cx="502920" cy="50292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889797" y="1618488"/>
            <a:ext cx="2570378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3. 逆問題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86877" y="2377440"/>
            <a:ext cx="3073298" cy="3749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同化（観測→係数）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最適化（比較枠）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自動検証・レポート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20/30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観測関数 h(x) をプラグイン化（目的変数の差し替えを容易に）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5669280" cy="24688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53035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同化の基本形（概念）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77240" y="1920240"/>
            <a:ext cx="53035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観測 y = h(x) + ε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（x：反応係数倍率/初期条件など）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400800" y="1417320"/>
            <a:ext cx="5760720" cy="24688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58368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h(x)の例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83680" y="1874520"/>
            <a:ext cx="2743200" cy="6400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656832" y="1929384"/>
            <a:ext cx="259689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ベンチ（GRI30）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9326880" y="1874520"/>
            <a:ext cx="2743200" cy="6400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400032" y="1929384"/>
            <a:ext cx="259689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半導体（将来）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6583680" y="2514600"/>
            <a:ext cx="274320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656832" y="2569464"/>
            <a:ext cx="259689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点火遅れ/温度/生成物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9326880" y="2514600"/>
            <a:ext cx="274320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400032" y="2569464"/>
            <a:ext cx="259689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膜厚/占有率/組成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6583680" y="3154680"/>
            <a:ext cx="274320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656832" y="3209544"/>
            <a:ext cx="259689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直接QoI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9326880" y="3154680"/>
            <a:ext cx="2743200" cy="6400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400032" y="3209544"/>
            <a:ext cx="2596896" cy="5303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多段写像（gas→surface→film）</a:t>
            </a:r>
            <a:endParaRPr lang="en-US" sz="1200" dirty="0"/>
          </a:p>
        </p:txBody>
      </p:sp>
      <p:graphicFrame>
        <p:nvGraphicFramePr>
          <p:cNvPr id="21" name="Chart 0"/>
          <p:cNvGraphicFramePr/>
          <p:nvPr/>
        </p:nvGraphicFramePr>
        <p:xfrm>
          <a:off x="548640" y="4160520"/>
          <a:ext cx="11094415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21/30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EnKF/EnKI：アンサンブルで「勾配なし更新」を行う</a:t>
            </a:r>
            <a:endParaRPr lang="en-US" sz="2800" dirty="0"/>
          </a:p>
        </p:txBody>
      </p:sp>
      <p:pic>
        <p:nvPicPr>
          <p:cNvPr id="4" name="Image 0" descr="/mnt/data/assets/kalman_mod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52" y="1417320"/>
            <a:ext cx="4475536" cy="310896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8640" y="1417320"/>
            <a:ext cx="4937760" cy="310896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577840" y="1417320"/>
            <a:ext cx="658368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760720" y="1508760"/>
            <a:ext cx="62179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やること（概念）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60720" y="1874520"/>
            <a:ext cx="621792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アンサンブルを生成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各候補でCantera実行→予測ŷ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観測yとのずれから統計的に一括更新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多条件を入れるほど識別性↑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760720" y="4206240"/>
            <a:ext cx="6217920" cy="24688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43600" y="4297680"/>
            <a:ext cx="58521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更新前→更新後（概念図）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72200" y="6446520"/>
            <a:ext cx="2377440" cy="0"/>
          </a:xfrm>
          <a:prstGeom prst="line">
            <a:avLst/>
          </a:prstGeom>
          <a:noFill/>
          <a:ln w="25400">
            <a:solidFill>
              <a:srgbClr val="6B728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172200" y="6446520"/>
            <a:ext cx="0" cy="0"/>
          </a:xfrm>
          <a:prstGeom prst="line">
            <a:avLst/>
          </a:prstGeom>
          <a:noFill/>
          <a:ln w="25400">
            <a:solidFill>
              <a:srgbClr val="6B728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09360" y="61264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726680" y="58064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629400" y="58978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8046720" y="55778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949440" y="56692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8366760" y="53492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269480" y="54406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686800" y="51206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7589520" y="61264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9006840" y="58064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6309360" y="58978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7726680" y="55778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6629400" y="56692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8046720" y="53492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6949440" y="54406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8366760" y="51206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7269480" y="61264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8686800" y="58064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7589520" y="5897880"/>
            <a:ext cx="91440" cy="91440"/>
          </a:xfrm>
          <a:prstGeom prst="ellipse">
            <a:avLst/>
          </a:prstGeom>
          <a:solidFill>
            <a:srgbClr val="9CA3AF"/>
          </a:solidFill>
          <a:ln w="12700">
            <a:solidFill>
              <a:srgbClr val="9CA3AF"/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9006840" y="5577840"/>
            <a:ext cx="91440" cy="91440"/>
          </a:xfrm>
          <a:prstGeom prst="ellipse">
            <a:avLst/>
          </a:prstGeom>
          <a:solidFill>
            <a:srgbClr val="87CEEB"/>
          </a:solidFill>
          <a:ln w="12700">
            <a:solidFill>
              <a:srgbClr val="87CEEB"/>
            </a:solidFill>
            <a:prstDash val="solid"/>
          </a:ln>
        </p:spPr>
      </p:sp>
      <p:sp>
        <p:nvSpPr>
          <p:cNvPr id="33" name="Shape 30"/>
          <p:cNvSpPr/>
          <p:nvPr/>
        </p:nvSpPr>
        <p:spPr>
          <a:xfrm>
            <a:off x="7498080" y="5715000"/>
            <a:ext cx="228600" cy="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22/30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グラフ制約：ラプラシアン正則化で“滑らかな更新”を誘導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566928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53035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目的関数（概念）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7240" y="1874520"/>
            <a:ext cx="5212080" cy="914400"/>
          </a:xfrm>
          <a:prstGeom prst="round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4400" y="2029968"/>
            <a:ext cx="49377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min  ||y - h(x)||²  +  λ · xᵀ L x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（L：ネットワークのラプラシアン）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1520" y="2971800"/>
            <a:ext cx="53035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L（疎行列）のイメージ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4389120" y="3246120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535424" y="3246120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681728" y="3246120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828032" y="3246120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974336" y="3246120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120640" y="3246120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266944" y="3246120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413248" y="3246120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559552" y="3246120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705856" y="3246120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389120" y="3392424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535424" y="3392424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4681728" y="3392424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4828032" y="3392424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4974336" y="3392424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120640" y="3392424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266944" y="3392424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413248" y="3392424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559552" y="3392424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5705856" y="3392424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4389120" y="3538728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4535424" y="3538728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4681728" y="3538728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4828032" y="3538728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4974336" y="3538728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5120640" y="3538728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5266944" y="3538728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413248" y="3538728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5559552" y="3538728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705856" y="3538728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389120" y="3685032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4535424" y="3685032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4681728" y="3685032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4828032" y="3685032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4974336" y="3685032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5120640" y="3685032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5266944" y="3685032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5413248" y="3685032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5559552" y="3685032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5705856" y="3685032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4389120" y="3831336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4535424" y="3831336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4681728" y="3831336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4828032" y="3831336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4974336" y="3831336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5120640" y="3831336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5266944" y="3831336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5413248" y="3831336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5559552" y="3831336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5705856" y="3831336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4389120" y="3977640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4535424" y="3977640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4681728" y="3977640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4828032" y="3977640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4974336" y="3977640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5120640" y="3977640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5266944" y="3977640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5413248" y="3977640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5559552" y="3977640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5705856" y="3977640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4389120" y="4123944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0" name="Shape 68"/>
          <p:cNvSpPr/>
          <p:nvPr/>
        </p:nvSpPr>
        <p:spPr>
          <a:xfrm>
            <a:off x="4535424" y="4123944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4681728" y="4123944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2" name="Shape 70"/>
          <p:cNvSpPr/>
          <p:nvPr/>
        </p:nvSpPr>
        <p:spPr>
          <a:xfrm>
            <a:off x="4828032" y="4123944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3" name="Shape 71"/>
          <p:cNvSpPr/>
          <p:nvPr/>
        </p:nvSpPr>
        <p:spPr>
          <a:xfrm>
            <a:off x="4974336" y="4123944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4" name="Shape 72"/>
          <p:cNvSpPr/>
          <p:nvPr/>
        </p:nvSpPr>
        <p:spPr>
          <a:xfrm>
            <a:off x="5120640" y="4123944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5266944" y="4123944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6" name="Shape 74"/>
          <p:cNvSpPr/>
          <p:nvPr/>
        </p:nvSpPr>
        <p:spPr>
          <a:xfrm>
            <a:off x="5413248" y="4123944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7" name="Shape 75"/>
          <p:cNvSpPr/>
          <p:nvPr/>
        </p:nvSpPr>
        <p:spPr>
          <a:xfrm>
            <a:off x="5559552" y="4123944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5705856" y="4123944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9" name="Shape 77"/>
          <p:cNvSpPr/>
          <p:nvPr/>
        </p:nvSpPr>
        <p:spPr>
          <a:xfrm>
            <a:off x="4389120" y="4270248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0" name="Shape 78"/>
          <p:cNvSpPr/>
          <p:nvPr/>
        </p:nvSpPr>
        <p:spPr>
          <a:xfrm>
            <a:off x="4535424" y="4270248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1" name="Shape 79"/>
          <p:cNvSpPr/>
          <p:nvPr/>
        </p:nvSpPr>
        <p:spPr>
          <a:xfrm>
            <a:off x="4681728" y="4270248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2" name="Shape 80"/>
          <p:cNvSpPr/>
          <p:nvPr/>
        </p:nvSpPr>
        <p:spPr>
          <a:xfrm>
            <a:off x="4828032" y="4270248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3" name="Shape 81"/>
          <p:cNvSpPr/>
          <p:nvPr/>
        </p:nvSpPr>
        <p:spPr>
          <a:xfrm>
            <a:off x="4974336" y="4270248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4" name="Shape 82"/>
          <p:cNvSpPr/>
          <p:nvPr/>
        </p:nvSpPr>
        <p:spPr>
          <a:xfrm>
            <a:off x="5120640" y="4270248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5" name="Shape 83"/>
          <p:cNvSpPr/>
          <p:nvPr/>
        </p:nvSpPr>
        <p:spPr>
          <a:xfrm>
            <a:off x="5266944" y="4270248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6" name="Shape 84"/>
          <p:cNvSpPr/>
          <p:nvPr/>
        </p:nvSpPr>
        <p:spPr>
          <a:xfrm>
            <a:off x="5413248" y="4270248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7" name="Shape 85"/>
          <p:cNvSpPr/>
          <p:nvPr/>
        </p:nvSpPr>
        <p:spPr>
          <a:xfrm>
            <a:off x="5559552" y="4270248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8" name="Shape 86"/>
          <p:cNvSpPr/>
          <p:nvPr/>
        </p:nvSpPr>
        <p:spPr>
          <a:xfrm>
            <a:off x="5705856" y="4270248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9" name="Shape 87"/>
          <p:cNvSpPr/>
          <p:nvPr/>
        </p:nvSpPr>
        <p:spPr>
          <a:xfrm>
            <a:off x="4389120" y="4416552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0" name="Shape 88"/>
          <p:cNvSpPr/>
          <p:nvPr/>
        </p:nvSpPr>
        <p:spPr>
          <a:xfrm>
            <a:off x="4535424" y="4416552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1" name="Shape 89"/>
          <p:cNvSpPr/>
          <p:nvPr/>
        </p:nvSpPr>
        <p:spPr>
          <a:xfrm>
            <a:off x="4681728" y="4416552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2" name="Shape 90"/>
          <p:cNvSpPr/>
          <p:nvPr/>
        </p:nvSpPr>
        <p:spPr>
          <a:xfrm>
            <a:off x="4828032" y="4416552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3" name="Shape 91"/>
          <p:cNvSpPr/>
          <p:nvPr/>
        </p:nvSpPr>
        <p:spPr>
          <a:xfrm>
            <a:off x="4974336" y="4416552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4" name="Shape 92"/>
          <p:cNvSpPr/>
          <p:nvPr/>
        </p:nvSpPr>
        <p:spPr>
          <a:xfrm>
            <a:off x="5120640" y="4416552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5" name="Shape 93"/>
          <p:cNvSpPr/>
          <p:nvPr/>
        </p:nvSpPr>
        <p:spPr>
          <a:xfrm>
            <a:off x="5266944" y="4416552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6" name="Shape 94"/>
          <p:cNvSpPr/>
          <p:nvPr/>
        </p:nvSpPr>
        <p:spPr>
          <a:xfrm>
            <a:off x="5413248" y="4416552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7" name="Shape 95"/>
          <p:cNvSpPr/>
          <p:nvPr/>
        </p:nvSpPr>
        <p:spPr>
          <a:xfrm>
            <a:off x="5559552" y="4416552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8" name="Shape 96"/>
          <p:cNvSpPr/>
          <p:nvPr/>
        </p:nvSpPr>
        <p:spPr>
          <a:xfrm>
            <a:off x="5705856" y="4416552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99" name="Shape 97"/>
          <p:cNvSpPr/>
          <p:nvPr/>
        </p:nvSpPr>
        <p:spPr>
          <a:xfrm>
            <a:off x="4389120" y="4562856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0" name="Shape 98"/>
          <p:cNvSpPr/>
          <p:nvPr/>
        </p:nvSpPr>
        <p:spPr>
          <a:xfrm>
            <a:off x="4535424" y="4562856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1" name="Shape 99"/>
          <p:cNvSpPr/>
          <p:nvPr/>
        </p:nvSpPr>
        <p:spPr>
          <a:xfrm>
            <a:off x="4681728" y="4562856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2" name="Shape 100"/>
          <p:cNvSpPr/>
          <p:nvPr/>
        </p:nvSpPr>
        <p:spPr>
          <a:xfrm>
            <a:off x="4828032" y="4562856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3" name="Shape 101"/>
          <p:cNvSpPr/>
          <p:nvPr/>
        </p:nvSpPr>
        <p:spPr>
          <a:xfrm>
            <a:off x="4974336" y="4562856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4" name="Shape 102"/>
          <p:cNvSpPr/>
          <p:nvPr/>
        </p:nvSpPr>
        <p:spPr>
          <a:xfrm>
            <a:off x="5120640" y="4562856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5" name="Shape 103"/>
          <p:cNvSpPr/>
          <p:nvPr/>
        </p:nvSpPr>
        <p:spPr>
          <a:xfrm>
            <a:off x="5266944" y="4562856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6" name="Shape 104"/>
          <p:cNvSpPr/>
          <p:nvPr/>
        </p:nvSpPr>
        <p:spPr>
          <a:xfrm>
            <a:off x="5413248" y="4562856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7" name="Shape 105"/>
          <p:cNvSpPr/>
          <p:nvPr/>
        </p:nvSpPr>
        <p:spPr>
          <a:xfrm>
            <a:off x="5559552" y="4562856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8" name="Shape 106"/>
          <p:cNvSpPr/>
          <p:nvPr/>
        </p:nvSpPr>
        <p:spPr>
          <a:xfrm>
            <a:off x="5705856" y="4562856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109" name="Text 107"/>
          <p:cNvSpPr/>
          <p:nvPr/>
        </p:nvSpPr>
        <p:spPr>
          <a:xfrm>
            <a:off x="777240" y="4754880"/>
            <a:ext cx="53035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近い反応同士が極端に別方向へ動くのを抑える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有効自由度↓でサンプル効率↑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縮退（集約）とも相性が良い</a:t>
            </a:r>
            <a:endParaRPr lang="en-US" sz="1600" dirty="0"/>
          </a:p>
        </p:txBody>
      </p:sp>
      <p:pic>
        <p:nvPicPr>
          <p:cNvPr id="110" name="Image 0" descr="/mnt/data/assets/reaction_net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442" y="1417320"/>
            <a:ext cx="3747436" cy="2926080"/>
          </a:xfrm>
          <a:prstGeom prst="rect">
            <a:avLst/>
          </a:prstGeom>
        </p:spPr>
      </p:pic>
      <p:sp>
        <p:nvSpPr>
          <p:cNvPr id="111" name="Shape 108"/>
          <p:cNvSpPr/>
          <p:nvPr/>
        </p:nvSpPr>
        <p:spPr>
          <a:xfrm>
            <a:off x="6400800" y="1417320"/>
            <a:ext cx="5760720" cy="292608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112" name="Shape 109"/>
          <p:cNvSpPr/>
          <p:nvPr/>
        </p:nvSpPr>
        <p:spPr>
          <a:xfrm>
            <a:off x="6400800" y="4572000"/>
            <a:ext cx="5760720" cy="21031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3" name="Text 110"/>
          <p:cNvSpPr/>
          <p:nvPr/>
        </p:nvSpPr>
        <p:spPr>
          <a:xfrm>
            <a:off x="6583680" y="466344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期待効果（ベンチで検証）</a:t>
            </a:r>
            <a:endParaRPr lang="en-US" sz="1600" dirty="0"/>
          </a:p>
        </p:txBody>
      </p:sp>
      <p:sp>
        <p:nvSpPr>
          <p:cNvPr id="114" name="Text 111"/>
          <p:cNvSpPr/>
          <p:nvPr/>
        </p:nvSpPr>
        <p:spPr>
          <a:xfrm>
            <a:off x="6583680" y="4983480"/>
            <a:ext cx="548640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misfit低下が早いか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推定係数が物理的に不自然でないか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再実行でQoIが保てるか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23/30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ES-MDA：同じ観測を複数回に分けて同化（安定化）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585216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考え方（概念）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77240" y="1874520"/>
            <a:ext cx="548640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強い非線形では1回更新が不安定 → 段階的に更新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観測誤差共分散を調整（inflation）して安定化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60120" y="3429000"/>
            <a:ext cx="914400" cy="685800"/>
          </a:xfrm>
          <a:prstGeom prst="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60120" y="3630168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更新1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1874520" y="3776472"/>
            <a:ext cx="137160" cy="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10" name="Shape 8"/>
          <p:cNvSpPr/>
          <p:nvPr/>
        </p:nvSpPr>
        <p:spPr>
          <a:xfrm>
            <a:off x="2011680" y="3429000"/>
            <a:ext cx="914400" cy="685800"/>
          </a:xfrm>
          <a:prstGeom prst="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2011680" y="3630168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更新2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2926080" y="3776472"/>
            <a:ext cx="137160" cy="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13" name="Shape 11"/>
          <p:cNvSpPr/>
          <p:nvPr/>
        </p:nvSpPr>
        <p:spPr>
          <a:xfrm>
            <a:off x="3063240" y="3429000"/>
            <a:ext cx="914400" cy="685800"/>
          </a:xfrm>
          <a:prstGeom prst="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63240" y="3630168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更新3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3977640" y="3776472"/>
            <a:ext cx="137160" cy="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16" name="Shape 14"/>
          <p:cNvSpPr/>
          <p:nvPr/>
        </p:nvSpPr>
        <p:spPr>
          <a:xfrm>
            <a:off x="4114800" y="3429000"/>
            <a:ext cx="914400" cy="685800"/>
          </a:xfrm>
          <a:prstGeom prst="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114800" y="3630168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更新4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5029200" y="3776472"/>
            <a:ext cx="137160" cy="0"/>
          </a:xfrm>
          <a:prstGeom prst="line">
            <a:avLst/>
          </a:prstGeom>
          <a:noFill/>
          <a:ln w="25400">
            <a:solidFill>
              <a:srgbClr val="4B5563"/>
            </a:solidFill>
            <a:prstDash val="solid"/>
            <a:headEnd type="none"/>
            <a:tailEnd type="triangle"/>
          </a:ln>
        </p:spPr>
      </p:sp>
      <p:sp>
        <p:nvSpPr>
          <p:cNvPr id="19" name="Shape 17"/>
          <p:cNvSpPr/>
          <p:nvPr/>
        </p:nvSpPr>
        <p:spPr>
          <a:xfrm>
            <a:off x="5166360" y="3429000"/>
            <a:ext cx="914400" cy="685800"/>
          </a:xfrm>
          <a:prstGeom prst="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166360" y="3630168"/>
            <a:ext cx="914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更新5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731520" y="4206240"/>
            <a:ext cx="548640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（概念）反復回数αを設定して段階的にmisfitを落とす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6400800" y="1417320"/>
            <a:ext cx="5760720" cy="52578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658368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EnKIとの比較（ベンチで評価）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583680" y="1874520"/>
            <a:ext cx="1828800" cy="6629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656832" y="192938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項目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8412480" y="1874520"/>
            <a:ext cx="1828800" cy="6629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8485632" y="192938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EnKI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10241280" y="1874520"/>
            <a:ext cx="1828800" cy="6629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10314432" y="192938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ES-MDA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6583680" y="2537460"/>
            <a:ext cx="1828800" cy="6629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656832" y="259232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更新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8412480" y="2537460"/>
            <a:ext cx="1828800" cy="6629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8485632" y="259232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一括/少反復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10241280" y="2537460"/>
            <a:ext cx="1828800" cy="6629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10314432" y="259232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段階的/安定化</a:t>
            </a:r>
            <a:endParaRPr lang="en-US" sz="1100" dirty="0"/>
          </a:p>
        </p:txBody>
      </p:sp>
      <p:sp>
        <p:nvSpPr>
          <p:cNvPr id="36" name="Shape 34"/>
          <p:cNvSpPr/>
          <p:nvPr/>
        </p:nvSpPr>
        <p:spPr>
          <a:xfrm>
            <a:off x="6583680" y="3200400"/>
            <a:ext cx="1828800" cy="6629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656832" y="325526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設定</a:t>
            </a:r>
            <a:endParaRPr lang="en-US" sz="1100" dirty="0"/>
          </a:p>
        </p:txBody>
      </p:sp>
      <p:sp>
        <p:nvSpPr>
          <p:cNvPr id="38" name="Shape 36"/>
          <p:cNvSpPr/>
          <p:nvPr/>
        </p:nvSpPr>
        <p:spPr>
          <a:xfrm>
            <a:off x="8412480" y="3200400"/>
            <a:ext cx="1828800" cy="6629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8485632" y="325526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比較的少</a:t>
            </a:r>
            <a:endParaRPr lang="en-US" sz="1100" dirty="0"/>
          </a:p>
        </p:txBody>
      </p:sp>
      <p:sp>
        <p:nvSpPr>
          <p:cNvPr id="40" name="Shape 38"/>
          <p:cNvSpPr/>
          <p:nvPr/>
        </p:nvSpPr>
        <p:spPr>
          <a:xfrm>
            <a:off x="10241280" y="3200400"/>
            <a:ext cx="1828800" cy="6629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10314432" y="325526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回数αが必要</a:t>
            </a:r>
            <a:endParaRPr lang="en-US" sz="1100" dirty="0"/>
          </a:p>
        </p:txBody>
      </p:sp>
      <p:sp>
        <p:nvSpPr>
          <p:cNvPr id="42" name="Shape 40"/>
          <p:cNvSpPr/>
          <p:nvPr/>
        </p:nvSpPr>
        <p:spPr>
          <a:xfrm>
            <a:off x="6583680" y="3863340"/>
            <a:ext cx="1828800" cy="6629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656832" y="391820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期待</a:t>
            </a:r>
            <a:endParaRPr lang="en-US" sz="1100" dirty="0"/>
          </a:p>
        </p:txBody>
      </p:sp>
      <p:sp>
        <p:nvSpPr>
          <p:cNvPr id="44" name="Shape 42"/>
          <p:cNvSpPr/>
          <p:nvPr/>
        </p:nvSpPr>
        <p:spPr>
          <a:xfrm>
            <a:off x="8412480" y="3863340"/>
            <a:ext cx="1828800" cy="6629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8485632" y="391820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高速</a:t>
            </a:r>
            <a:endParaRPr lang="en-US" sz="1100" dirty="0"/>
          </a:p>
        </p:txBody>
      </p:sp>
      <p:sp>
        <p:nvSpPr>
          <p:cNvPr id="46" name="Shape 44"/>
          <p:cNvSpPr/>
          <p:nvPr/>
        </p:nvSpPr>
        <p:spPr>
          <a:xfrm>
            <a:off x="10241280" y="3863340"/>
            <a:ext cx="1828800" cy="6629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10314432" y="3918204"/>
            <a:ext cx="1682496" cy="5532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頑健</a:t>
            </a:r>
            <a:endParaRPr lang="en-US" sz="1100" dirty="0"/>
          </a:p>
        </p:txBody>
      </p:sp>
      <p:sp>
        <p:nvSpPr>
          <p:cNvPr id="48" name="Text 46"/>
          <p:cNvSpPr/>
          <p:nvPr/>
        </p:nvSpPr>
        <p:spPr>
          <a:xfrm>
            <a:off x="6629400" y="4709160"/>
            <a:ext cx="5486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どちらも「自動実行」と相性が良い（反復が回る）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24/30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EKI：逆問題としてパラメータを更新（勾配不要）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594360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55778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EKIのポイント（概念）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77240" y="1874520"/>
            <a:ext cx="557784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逆問題(inversion)として直接xを更新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アンサンブル共分散から更新方向を作る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h(x)が複雑でもブラックボックスで扱える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7240" y="3703320"/>
            <a:ext cx="5486400" cy="29718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60120" y="379476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自動実行ループ（概念）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60120" y="4160520"/>
            <a:ext cx="841248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3272" y="4270248"/>
            <a:ext cx="694944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Ensemble生成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1828800" y="440923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2029968" y="4160520"/>
            <a:ext cx="841248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103120" y="4270248"/>
            <a:ext cx="694944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並列実行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2898648" y="440923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099816" y="4160520"/>
            <a:ext cx="841248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172968" y="4270248"/>
            <a:ext cx="694944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misfit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3968496" y="440923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169664" y="4160520"/>
            <a:ext cx="841248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242816" y="4270248"/>
            <a:ext cx="694944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更新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038344" y="440923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239512" y="4160520"/>
            <a:ext cx="841248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312664" y="4270248"/>
            <a:ext cx="694944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収束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960120" y="5074920"/>
            <a:ext cx="512064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ネットワーク正則化（L）やグループ化で安定化を検証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00800" y="1417320"/>
            <a:ext cx="576072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58368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拡張（例）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83680" y="1874520"/>
            <a:ext cx="1828800" cy="59436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656832" y="192938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拡張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8412480" y="1874520"/>
            <a:ext cx="1828800" cy="59436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8485632" y="192938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狙い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10241280" y="1874520"/>
            <a:ext cx="1828800" cy="59436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10314432" y="192938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評価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6583680" y="2468880"/>
            <a:ext cx="18288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656832" y="252374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L正則化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8412480" y="2468880"/>
            <a:ext cx="18288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8485632" y="252374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一貫性</a:t>
            </a:r>
            <a:endParaRPr lang="en-US" sz="1100" dirty="0"/>
          </a:p>
        </p:txBody>
      </p:sp>
      <p:sp>
        <p:nvSpPr>
          <p:cNvPr id="36" name="Shape 34"/>
          <p:cNvSpPr/>
          <p:nvPr/>
        </p:nvSpPr>
        <p:spPr>
          <a:xfrm>
            <a:off x="10241280" y="2468880"/>
            <a:ext cx="18288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10314432" y="252374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misfit/妥当性</a:t>
            </a:r>
            <a:endParaRPr lang="en-US" sz="1100" dirty="0"/>
          </a:p>
        </p:txBody>
      </p:sp>
      <p:sp>
        <p:nvSpPr>
          <p:cNvPr id="38" name="Shape 36"/>
          <p:cNvSpPr/>
          <p:nvPr/>
        </p:nvSpPr>
        <p:spPr>
          <a:xfrm>
            <a:off x="6583680" y="3063240"/>
            <a:ext cx="18288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656832" y="311810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階層（条件共有）</a:t>
            </a:r>
            <a:endParaRPr lang="en-US" sz="1100" dirty="0"/>
          </a:p>
        </p:txBody>
      </p:sp>
      <p:sp>
        <p:nvSpPr>
          <p:cNvPr id="40" name="Shape 38"/>
          <p:cNvSpPr/>
          <p:nvPr/>
        </p:nvSpPr>
        <p:spPr>
          <a:xfrm>
            <a:off x="8412480" y="3063240"/>
            <a:ext cx="18288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8485632" y="311810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汎化</a:t>
            </a:r>
            <a:endParaRPr lang="en-US" sz="1100" dirty="0"/>
          </a:p>
        </p:txBody>
      </p:sp>
      <p:sp>
        <p:nvSpPr>
          <p:cNvPr id="42" name="Shape 40"/>
          <p:cNvSpPr/>
          <p:nvPr/>
        </p:nvSpPr>
        <p:spPr>
          <a:xfrm>
            <a:off x="10241280" y="3063240"/>
            <a:ext cx="18288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10314432" y="311810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テスト誤差</a:t>
            </a:r>
            <a:endParaRPr lang="en-US" sz="1100" dirty="0"/>
          </a:p>
        </p:txBody>
      </p:sp>
      <p:sp>
        <p:nvSpPr>
          <p:cNvPr id="44" name="Shape 42"/>
          <p:cNvSpPr/>
          <p:nvPr/>
        </p:nvSpPr>
        <p:spPr>
          <a:xfrm>
            <a:off x="6583680" y="3657600"/>
            <a:ext cx="18288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656832" y="371246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グループ化</a:t>
            </a:r>
            <a:endParaRPr lang="en-US" sz="1100" dirty="0"/>
          </a:p>
        </p:txBody>
      </p:sp>
      <p:sp>
        <p:nvSpPr>
          <p:cNvPr id="46" name="Shape 44"/>
          <p:cNvSpPr/>
          <p:nvPr/>
        </p:nvSpPr>
        <p:spPr>
          <a:xfrm>
            <a:off x="8412480" y="3657600"/>
            <a:ext cx="18288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8485632" y="371246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次元削減</a:t>
            </a:r>
            <a:endParaRPr lang="en-US" sz="1100" dirty="0"/>
          </a:p>
        </p:txBody>
      </p:sp>
      <p:sp>
        <p:nvSpPr>
          <p:cNvPr id="48" name="Shape 46"/>
          <p:cNvSpPr/>
          <p:nvPr/>
        </p:nvSpPr>
        <p:spPr>
          <a:xfrm>
            <a:off x="10241280" y="3657600"/>
            <a:ext cx="182880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10314432" y="3712464"/>
            <a:ext cx="168249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過学習↓</a:t>
            </a:r>
            <a:endParaRPr lang="en-US" sz="1100" dirty="0"/>
          </a:p>
        </p:txBody>
      </p:sp>
      <p:pic>
        <p:nvPicPr>
          <p:cNvPr id="50" name="Image 0" descr="/mnt/data/assets/force_net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082" y="4434840"/>
            <a:ext cx="2823597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25/30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SBI：事前学習で「推定を高速化」し、分布（不確かさ）も返す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594360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55778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流れ（概念）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7724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5039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事前分布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1719072" y="221467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92024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9339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Cantera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2862072" y="221467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06324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13639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要約特徴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005072" y="221467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20624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27939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密度推定NN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5148072" y="221467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534924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542239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事後分布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777240" y="2971800"/>
            <a:ext cx="557784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多条件スイープで( x, y )を大量生成→学習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運用時は推定が速い（ただしODE置換ではない）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多峰性を分布として扱える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00800" y="1417320"/>
            <a:ext cx="5760720" cy="52578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58368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比較したい相手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83680" y="1874520"/>
            <a:ext cx="1828800" cy="6858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656832" y="19293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手法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8412480" y="1874520"/>
            <a:ext cx="1828800" cy="6858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485632" y="19293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強み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10241280" y="1874520"/>
            <a:ext cx="1828800" cy="6858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0314432" y="19293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弱み</a:t>
            </a:r>
            <a:endParaRPr lang="en-US" sz="1100" dirty="0"/>
          </a:p>
        </p:txBody>
      </p:sp>
      <p:sp>
        <p:nvSpPr>
          <p:cNvPr id="29" name="Shape 27"/>
          <p:cNvSpPr/>
          <p:nvPr/>
        </p:nvSpPr>
        <p:spPr>
          <a:xfrm>
            <a:off x="6583680" y="2560320"/>
            <a:ext cx="182880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656832" y="26151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EKI/ES-MDA</a:t>
            </a:r>
            <a:endParaRPr lang="en-US" sz="1100" dirty="0"/>
          </a:p>
        </p:txBody>
      </p:sp>
      <p:sp>
        <p:nvSpPr>
          <p:cNvPr id="31" name="Shape 29"/>
          <p:cNvSpPr/>
          <p:nvPr/>
        </p:nvSpPr>
        <p:spPr>
          <a:xfrm>
            <a:off x="8412480" y="2560320"/>
            <a:ext cx="182880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485632" y="26151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学習不要</a:t>
            </a:r>
            <a:endParaRPr lang="en-US" sz="1100" dirty="0"/>
          </a:p>
        </p:txBody>
      </p:sp>
      <p:sp>
        <p:nvSpPr>
          <p:cNvPr id="33" name="Shape 31"/>
          <p:cNvSpPr/>
          <p:nvPr/>
        </p:nvSpPr>
        <p:spPr>
          <a:xfrm>
            <a:off x="10241280" y="2560320"/>
            <a:ext cx="182880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10314432" y="26151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反復で実行回数増</a:t>
            </a:r>
            <a:endParaRPr lang="en-US" sz="1100" dirty="0"/>
          </a:p>
        </p:txBody>
      </p:sp>
      <p:sp>
        <p:nvSpPr>
          <p:cNvPr id="35" name="Shape 33"/>
          <p:cNvSpPr/>
          <p:nvPr/>
        </p:nvSpPr>
        <p:spPr>
          <a:xfrm>
            <a:off x="6583680" y="3246120"/>
            <a:ext cx="182880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656832" y="33009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SBI</a:t>
            </a:r>
            <a:endParaRPr lang="en-US" sz="1100" dirty="0"/>
          </a:p>
        </p:txBody>
      </p:sp>
      <p:sp>
        <p:nvSpPr>
          <p:cNvPr id="37" name="Shape 35"/>
          <p:cNvSpPr/>
          <p:nvPr/>
        </p:nvSpPr>
        <p:spPr>
          <a:xfrm>
            <a:off x="8412480" y="3246120"/>
            <a:ext cx="182880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485632" y="33009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推定高速/分布</a:t>
            </a:r>
            <a:endParaRPr lang="en-US" sz="1100" dirty="0"/>
          </a:p>
        </p:txBody>
      </p:sp>
      <p:sp>
        <p:nvSpPr>
          <p:cNvPr id="39" name="Shape 37"/>
          <p:cNvSpPr/>
          <p:nvPr/>
        </p:nvSpPr>
        <p:spPr>
          <a:xfrm>
            <a:off x="10241280" y="3246120"/>
            <a:ext cx="182880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10314432" y="33009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学習データ必要</a:t>
            </a:r>
            <a:endParaRPr lang="en-US" sz="1100" dirty="0"/>
          </a:p>
        </p:txBody>
      </p:sp>
      <p:sp>
        <p:nvSpPr>
          <p:cNvPr id="41" name="Shape 39"/>
          <p:cNvSpPr/>
          <p:nvPr/>
        </p:nvSpPr>
        <p:spPr>
          <a:xfrm>
            <a:off x="6583680" y="3931920"/>
            <a:ext cx="182880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656832" y="39867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BO/CMA-ES</a:t>
            </a:r>
            <a:endParaRPr lang="en-US" sz="1100" dirty="0"/>
          </a:p>
        </p:txBody>
      </p:sp>
      <p:sp>
        <p:nvSpPr>
          <p:cNvPr id="43" name="Shape 41"/>
          <p:cNvSpPr/>
          <p:nvPr/>
        </p:nvSpPr>
        <p:spPr>
          <a:xfrm>
            <a:off x="8412480" y="3931920"/>
            <a:ext cx="182880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8485632" y="39867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汎用最適化</a:t>
            </a:r>
            <a:endParaRPr lang="en-US" sz="1100" dirty="0"/>
          </a:p>
        </p:txBody>
      </p:sp>
      <p:sp>
        <p:nvSpPr>
          <p:cNvPr id="45" name="Shape 43"/>
          <p:cNvSpPr/>
          <p:nvPr/>
        </p:nvSpPr>
        <p:spPr>
          <a:xfrm>
            <a:off x="10241280" y="3931920"/>
            <a:ext cx="1828800" cy="685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10314432" y="3986784"/>
            <a:ext cx="1682496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高次元で厳しい</a:t>
            </a:r>
            <a:endParaRPr lang="en-US" sz="1100" dirty="0"/>
          </a:p>
        </p:txBody>
      </p:sp>
      <p:pic>
        <p:nvPicPr>
          <p:cNvPr id="47" name="Image 0" descr="/mnt/data/assets/sample_net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494" y="4800600"/>
            <a:ext cx="3894773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26/30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自己教師ありGNN × 動的グラフ（アイデア）：大量ログから表現を学ぶ</a:t>
            </a:r>
            <a:endParaRPr lang="en-US" sz="2800" dirty="0"/>
          </a:p>
        </p:txBody>
      </p:sp>
      <p:pic>
        <p:nvPicPr>
          <p:cNvPr id="4" name="Image 0" descr="/mnt/data/assets/reaction_network.png"/>
          <p:cNvPicPr>
            <a:picLocks noChangeAspect="1"/>
          </p:cNvPicPr>
          <p:nvPr/>
        </p:nvPicPr>
        <p:blipFill>
          <a:blip r:embed="rId3"/>
          <a:srcRect t="26761" b="26761"/>
          <a:stretch/>
        </p:blipFill>
        <p:spPr>
          <a:xfrm>
            <a:off x="548640" y="1417320"/>
            <a:ext cx="5669280" cy="2057400"/>
          </a:xfrm>
          <a:prstGeom prst="rect">
            <a:avLst/>
          </a:prstGeom>
        </p:spPr>
      </p:pic>
      <p:pic>
        <p:nvPicPr>
          <p:cNvPr id="5" name="Image 1" descr="/mnt/data/assets/reaction_network.png"/>
          <p:cNvPicPr>
            <a:picLocks noChangeAspect="1"/>
          </p:cNvPicPr>
          <p:nvPr/>
        </p:nvPicPr>
        <p:blipFill>
          <a:blip r:embed="rId3"/>
          <a:srcRect t="26761" b="26761"/>
          <a:stretch/>
        </p:blipFill>
        <p:spPr>
          <a:xfrm>
            <a:off x="548640" y="3657600"/>
            <a:ext cx="5669280" cy="2057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520" y="35204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t₁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31520" y="576072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t₂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6400800" y="1417320"/>
            <a:ext cx="576072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8368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自己教師タスク例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583680" y="1874520"/>
            <a:ext cx="1828800" cy="512064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656832" y="1929384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Pretext</a:t>
            </a:r>
            <a:endParaRPr lang="en-US" sz="1100" dirty="0"/>
          </a:p>
        </p:txBody>
      </p:sp>
      <p:sp>
        <p:nvSpPr>
          <p:cNvPr id="12" name="Shape 8"/>
          <p:cNvSpPr/>
          <p:nvPr/>
        </p:nvSpPr>
        <p:spPr>
          <a:xfrm>
            <a:off x="8412480" y="1874520"/>
            <a:ext cx="1828800" cy="512064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485632" y="1929384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入力</a:t>
            </a:r>
            <a:endParaRPr lang="en-US" sz="1100" dirty="0"/>
          </a:p>
        </p:txBody>
      </p:sp>
      <p:sp>
        <p:nvSpPr>
          <p:cNvPr id="14" name="Shape 10"/>
          <p:cNvSpPr/>
          <p:nvPr/>
        </p:nvSpPr>
        <p:spPr>
          <a:xfrm>
            <a:off x="10241280" y="1874520"/>
            <a:ext cx="1828800" cy="512064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314432" y="1929384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狙い</a:t>
            </a:r>
            <a:endParaRPr lang="en-US" sz="1100" dirty="0"/>
          </a:p>
        </p:txBody>
      </p:sp>
      <p:sp>
        <p:nvSpPr>
          <p:cNvPr id="16" name="Shape 12"/>
          <p:cNvSpPr/>
          <p:nvPr/>
        </p:nvSpPr>
        <p:spPr>
          <a:xfrm>
            <a:off x="6583680" y="2386584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6656832" y="2441448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リンク予測</a:t>
            </a:r>
            <a:endParaRPr lang="en-US" sz="1100" dirty="0"/>
          </a:p>
        </p:txBody>
      </p:sp>
      <p:sp>
        <p:nvSpPr>
          <p:cNvPr id="18" name="Shape 14"/>
          <p:cNvSpPr/>
          <p:nvPr/>
        </p:nvSpPr>
        <p:spPr>
          <a:xfrm>
            <a:off x="8412480" y="2386584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485632" y="2441448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部分グラフ</a:t>
            </a:r>
            <a:endParaRPr lang="en-US" sz="1100" dirty="0"/>
          </a:p>
        </p:txBody>
      </p:sp>
      <p:sp>
        <p:nvSpPr>
          <p:cNvPr id="20" name="Shape 16"/>
          <p:cNvSpPr/>
          <p:nvPr/>
        </p:nvSpPr>
        <p:spPr>
          <a:xfrm>
            <a:off x="10241280" y="2386584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10314432" y="2441448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重要関係の学習</a:t>
            </a:r>
            <a:endParaRPr lang="en-US" sz="1100" dirty="0"/>
          </a:p>
        </p:txBody>
      </p:sp>
      <p:sp>
        <p:nvSpPr>
          <p:cNvPr id="22" name="Shape 18"/>
          <p:cNvSpPr/>
          <p:nvPr/>
        </p:nvSpPr>
        <p:spPr>
          <a:xfrm>
            <a:off x="6583680" y="2898648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656832" y="2953512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時間予測</a:t>
            </a:r>
            <a:endParaRPr lang="en-US" sz="1100" dirty="0"/>
          </a:p>
        </p:txBody>
      </p:sp>
      <p:sp>
        <p:nvSpPr>
          <p:cNvPr id="24" name="Shape 20"/>
          <p:cNvSpPr/>
          <p:nvPr/>
        </p:nvSpPr>
        <p:spPr>
          <a:xfrm>
            <a:off x="8412480" y="2898648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8485632" y="2953512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t₁→t₂</a:t>
            </a:r>
            <a:endParaRPr lang="en-US" sz="1100" dirty="0"/>
          </a:p>
        </p:txBody>
      </p:sp>
      <p:sp>
        <p:nvSpPr>
          <p:cNvPr id="26" name="Shape 22"/>
          <p:cNvSpPr/>
          <p:nvPr/>
        </p:nvSpPr>
        <p:spPr>
          <a:xfrm>
            <a:off x="10241280" y="2898648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10314432" y="2953512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重み遷移の学習</a:t>
            </a:r>
            <a:endParaRPr lang="en-US" sz="1100" dirty="0"/>
          </a:p>
        </p:txBody>
      </p:sp>
      <p:sp>
        <p:nvSpPr>
          <p:cNvPr id="28" name="Shape 24"/>
          <p:cNvSpPr/>
          <p:nvPr/>
        </p:nvSpPr>
        <p:spPr>
          <a:xfrm>
            <a:off x="6583680" y="3410712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5"/>
          <p:cNvSpPr/>
          <p:nvPr/>
        </p:nvSpPr>
        <p:spPr>
          <a:xfrm>
            <a:off x="6656832" y="3465576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コントラスト</a:t>
            </a:r>
            <a:endParaRPr lang="en-US" sz="1100" dirty="0"/>
          </a:p>
        </p:txBody>
      </p:sp>
      <p:sp>
        <p:nvSpPr>
          <p:cNvPr id="30" name="Shape 26"/>
          <p:cNvSpPr/>
          <p:nvPr/>
        </p:nvSpPr>
        <p:spPr>
          <a:xfrm>
            <a:off x="8412480" y="3410712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7"/>
          <p:cNvSpPr/>
          <p:nvPr/>
        </p:nvSpPr>
        <p:spPr>
          <a:xfrm>
            <a:off x="8485632" y="3465576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条件違い</a:t>
            </a:r>
            <a:endParaRPr lang="en-US" sz="1100" dirty="0"/>
          </a:p>
        </p:txBody>
      </p:sp>
      <p:sp>
        <p:nvSpPr>
          <p:cNvPr id="32" name="Shape 28"/>
          <p:cNvSpPr/>
          <p:nvPr/>
        </p:nvSpPr>
        <p:spPr>
          <a:xfrm>
            <a:off x="10241280" y="3410712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10314432" y="3465576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骨格表現</a:t>
            </a:r>
            <a:endParaRPr lang="en-US" sz="1100" dirty="0"/>
          </a:p>
        </p:txBody>
      </p:sp>
      <p:sp>
        <p:nvSpPr>
          <p:cNvPr id="34" name="Shape 30"/>
          <p:cNvSpPr/>
          <p:nvPr/>
        </p:nvSpPr>
        <p:spPr>
          <a:xfrm>
            <a:off x="6583680" y="3922776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5" name="Text 31"/>
          <p:cNvSpPr/>
          <p:nvPr/>
        </p:nvSpPr>
        <p:spPr>
          <a:xfrm>
            <a:off x="6656832" y="3977640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マスク復元</a:t>
            </a:r>
            <a:endParaRPr lang="en-US" sz="1100" dirty="0"/>
          </a:p>
        </p:txBody>
      </p:sp>
      <p:sp>
        <p:nvSpPr>
          <p:cNvPr id="36" name="Shape 32"/>
          <p:cNvSpPr/>
          <p:nvPr/>
        </p:nvSpPr>
        <p:spPr>
          <a:xfrm>
            <a:off x="8412480" y="3922776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7" name="Text 33"/>
          <p:cNvSpPr/>
          <p:nvPr/>
        </p:nvSpPr>
        <p:spPr>
          <a:xfrm>
            <a:off x="8485632" y="3977640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欠損ノード</a:t>
            </a:r>
            <a:endParaRPr lang="en-US" sz="1100" dirty="0"/>
          </a:p>
        </p:txBody>
      </p:sp>
      <p:sp>
        <p:nvSpPr>
          <p:cNvPr id="38" name="Shape 34"/>
          <p:cNvSpPr/>
          <p:nvPr/>
        </p:nvSpPr>
        <p:spPr>
          <a:xfrm>
            <a:off x="10241280" y="3922776"/>
            <a:ext cx="182880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9" name="Text 35"/>
          <p:cNvSpPr/>
          <p:nvPr/>
        </p:nvSpPr>
        <p:spPr>
          <a:xfrm>
            <a:off x="10314432" y="3977640"/>
            <a:ext cx="1682496" cy="40233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縮退補完</a:t>
            </a:r>
            <a:endParaRPr lang="en-US" sz="1100" dirty="0"/>
          </a:p>
        </p:txBody>
      </p:sp>
      <p:sp>
        <p:nvSpPr>
          <p:cNvPr id="40" name="Shape 36"/>
          <p:cNvSpPr/>
          <p:nvPr/>
        </p:nvSpPr>
        <p:spPr>
          <a:xfrm>
            <a:off x="6583680" y="4617720"/>
            <a:ext cx="5486400" cy="20574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1" name="Text 37"/>
          <p:cNvSpPr/>
          <p:nvPr/>
        </p:nvSpPr>
        <p:spPr>
          <a:xfrm>
            <a:off x="6629400" y="4709160"/>
            <a:ext cx="539496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自動実行ログが多いほどSSLが成立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学習表現を縮退の重要度/同化の正則化に利用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評価は再実行でQoIが保てるか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27/30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最適化/同化の比較枠：ベースライン〜高度手法を同一IFで比較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11094415" cy="26517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10728655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比較対象（例）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1520" y="1874520"/>
            <a:ext cx="3576218" cy="3505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04672" y="192938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カテゴリ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307738" y="1874520"/>
            <a:ext cx="3576218" cy="3505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380890" y="192938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手法例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7883957" y="1874520"/>
            <a:ext cx="3576218" cy="3505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957109" y="192938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位置づけ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731520" y="222504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04672" y="227990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単純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4307738" y="222504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380890" y="227990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ランダム/局所探索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7883957" y="222504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957109" y="227990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最小ベースライン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31520" y="257556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04672" y="263042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進化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4307738" y="257556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4380890" y="263042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CMA-ES/GA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7883957" y="257556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957109" y="263042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ブラックボックス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731520" y="292608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804672" y="298094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ベイズ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4307738" y="292608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4380890" y="298094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BO(TPE/GP)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7883957" y="292608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957109" y="298094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少サンプル重視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731520" y="327660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804672" y="333146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同化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4307738" y="327660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4380890" y="333146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EnKI/ES-MDA/EKI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7883957" y="327660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7957109" y="333146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アンサンブル更新</a:t>
            </a:r>
            <a:endParaRPr lang="en-US" sz="1100" dirty="0"/>
          </a:p>
        </p:txBody>
      </p:sp>
      <p:sp>
        <p:nvSpPr>
          <p:cNvPr id="36" name="Shape 34"/>
          <p:cNvSpPr/>
          <p:nvPr/>
        </p:nvSpPr>
        <p:spPr>
          <a:xfrm>
            <a:off x="731520" y="362712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804672" y="368198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学習</a:t>
            </a:r>
            <a:endParaRPr lang="en-US" sz="1100" dirty="0"/>
          </a:p>
        </p:txBody>
      </p:sp>
      <p:sp>
        <p:nvSpPr>
          <p:cNvPr id="38" name="Shape 36"/>
          <p:cNvSpPr/>
          <p:nvPr/>
        </p:nvSpPr>
        <p:spPr>
          <a:xfrm>
            <a:off x="4307738" y="362712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4380890" y="368198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SBI/GNN+探索</a:t>
            </a:r>
            <a:endParaRPr lang="en-US" sz="1100" dirty="0"/>
          </a:p>
        </p:txBody>
      </p:sp>
      <p:sp>
        <p:nvSpPr>
          <p:cNvPr id="40" name="Shape 38"/>
          <p:cNvSpPr/>
          <p:nvPr/>
        </p:nvSpPr>
        <p:spPr>
          <a:xfrm>
            <a:off x="7883957" y="3627120"/>
            <a:ext cx="3576218" cy="3505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957109" y="3681984"/>
            <a:ext cx="3429914" cy="2407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事前学習で高速化</a:t>
            </a:r>
            <a:endParaRPr lang="en-US" sz="1100" dirty="0"/>
          </a:p>
        </p:txBody>
      </p:sp>
      <p:sp>
        <p:nvSpPr>
          <p:cNvPr id="42" name="Shape 40"/>
          <p:cNvSpPr/>
          <p:nvPr/>
        </p:nvSpPr>
        <p:spPr>
          <a:xfrm>
            <a:off x="548640" y="4343400"/>
            <a:ext cx="11094415" cy="22860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731520" y="4434840"/>
            <a:ext cx="10728655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共通IF（設計の核）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77240" y="4800600"/>
            <a:ext cx="1944563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850392" y="4910328"/>
            <a:ext cx="1798259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Optimizer</a:t>
            </a:r>
            <a:endParaRPr lang="en-US" sz="1200" dirty="0"/>
          </a:p>
        </p:txBody>
      </p:sp>
      <p:sp>
        <p:nvSpPr>
          <p:cNvPr id="46" name="Shape 44"/>
          <p:cNvSpPr/>
          <p:nvPr/>
        </p:nvSpPr>
        <p:spPr>
          <a:xfrm>
            <a:off x="2749235" y="504931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2950403" y="4800600"/>
            <a:ext cx="1944563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3023555" y="4910328"/>
            <a:ext cx="1798259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Simulator API(run_case)</a:t>
            </a:r>
            <a:endParaRPr lang="en-US" sz="1200" dirty="0"/>
          </a:p>
        </p:txBody>
      </p:sp>
      <p:sp>
        <p:nvSpPr>
          <p:cNvPr id="49" name="Shape 47"/>
          <p:cNvSpPr/>
          <p:nvPr/>
        </p:nvSpPr>
        <p:spPr>
          <a:xfrm>
            <a:off x="4922398" y="504931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5123566" y="4800600"/>
            <a:ext cx="1944563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5196718" y="4910328"/>
            <a:ext cx="1798259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Artifacts</a:t>
            </a:r>
            <a:endParaRPr lang="en-US" sz="1200" dirty="0"/>
          </a:p>
        </p:txBody>
      </p:sp>
      <p:sp>
        <p:nvSpPr>
          <p:cNvPr id="52" name="Shape 50"/>
          <p:cNvSpPr/>
          <p:nvPr/>
        </p:nvSpPr>
        <p:spPr>
          <a:xfrm>
            <a:off x="7095561" y="504931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7296729" y="4800600"/>
            <a:ext cx="1944563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7369881" y="4910328"/>
            <a:ext cx="1798259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Evaluator(metrics)</a:t>
            </a:r>
            <a:endParaRPr lang="en-US" sz="1200" dirty="0"/>
          </a:p>
        </p:txBody>
      </p:sp>
      <p:sp>
        <p:nvSpPr>
          <p:cNvPr id="55" name="Shape 53"/>
          <p:cNvSpPr/>
          <p:nvPr/>
        </p:nvSpPr>
        <p:spPr>
          <a:xfrm>
            <a:off x="9268724" y="504931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9469892" y="4800600"/>
            <a:ext cx="1944563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9543044" y="4910328"/>
            <a:ext cx="1798259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Report</a:t>
            </a:r>
            <a:endParaRPr lang="en-US" sz="1200" dirty="0"/>
          </a:p>
        </p:txBody>
      </p:sp>
      <p:sp>
        <p:nvSpPr>
          <p:cNvPr id="58" name="Text 56"/>
          <p:cNvSpPr/>
          <p:nvPr/>
        </p:nvSpPr>
        <p:spPr>
          <a:xfrm>
            <a:off x="777240" y="5669280"/>
            <a:ext cx="1063721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どの手法も入口/出口を揃える→公平に比較できる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28/30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評価指標：精度・速度・妥当性・頑健性・再現性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11094415" cy="38862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10728655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スコアカード（例）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1520" y="1874520"/>
            <a:ext cx="2682164" cy="5486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04672" y="192938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観点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3413684" y="1874520"/>
            <a:ext cx="2682164" cy="5486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486836" y="192938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指標例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6095848" y="1874520"/>
            <a:ext cx="2682164" cy="5486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169000" y="192938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期待する改善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8778011" y="1874520"/>
            <a:ext cx="2682164" cy="5486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851163" y="192938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備考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731520" y="242316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04672" y="247802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精度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3413684" y="242316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486836" y="247802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QoI誤差（τ,Y,T）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6095848" y="242316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169000" y="247802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縮退/同化後も維持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8778011" y="242316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851163" y="247802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許容誤差設定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731520" y="297180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04672" y="302666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速度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3413684" y="297180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486836" y="302666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総walltime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6095848" y="297180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169000" y="302666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大幅短縮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8778011" y="297180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8851163" y="302666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縮退の狙い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731520" y="352044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804672" y="357530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妥当性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3413684" y="352044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3486836" y="357530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更新の滑らかさ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6095848" y="352044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6169000" y="357530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物理整合性↑</a:t>
            </a:r>
            <a:endParaRPr lang="en-US" sz="1100" dirty="0"/>
          </a:p>
        </p:txBody>
      </p:sp>
      <p:sp>
        <p:nvSpPr>
          <p:cNvPr id="36" name="Shape 34"/>
          <p:cNvSpPr/>
          <p:nvPr/>
        </p:nvSpPr>
        <p:spPr>
          <a:xfrm>
            <a:off x="8778011" y="352044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8851163" y="357530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グラフ制約</a:t>
            </a:r>
            <a:endParaRPr lang="en-US" sz="1100" dirty="0"/>
          </a:p>
        </p:txBody>
      </p:sp>
      <p:sp>
        <p:nvSpPr>
          <p:cNvPr id="38" name="Shape 36"/>
          <p:cNvSpPr/>
          <p:nvPr/>
        </p:nvSpPr>
        <p:spPr>
          <a:xfrm>
            <a:off x="731520" y="406908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804672" y="412394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頑健性</a:t>
            </a:r>
            <a:endParaRPr lang="en-US" sz="1100" dirty="0"/>
          </a:p>
        </p:txBody>
      </p:sp>
      <p:sp>
        <p:nvSpPr>
          <p:cNvPr id="40" name="Shape 38"/>
          <p:cNvSpPr/>
          <p:nvPr/>
        </p:nvSpPr>
        <p:spPr>
          <a:xfrm>
            <a:off x="3413684" y="406908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3486836" y="412394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条件外れ破綻率</a:t>
            </a:r>
            <a:endParaRPr lang="en-US" sz="1100" dirty="0"/>
          </a:p>
        </p:txBody>
      </p:sp>
      <p:sp>
        <p:nvSpPr>
          <p:cNvPr id="42" name="Shape 40"/>
          <p:cNvSpPr/>
          <p:nvPr/>
        </p:nvSpPr>
        <p:spPr>
          <a:xfrm>
            <a:off x="6095848" y="406908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169000" y="412394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fail率↓</a:t>
            </a:r>
            <a:endParaRPr lang="en-US" sz="1100" dirty="0"/>
          </a:p>
        </p:txBody>
      </p:sp>
      <p:sp>
        <p:nvSpPr>
          <p:cNvPr id="44" name="Shape 42"/>
          <p:cNvSpPr/>
          <p:nvPr/>
        </p:nvSpPr>
        <p:spPr>
          <a:xfrm>
            <a:off x="8778011" y="406908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8851163" y="412394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多条件評価</a:t>
            </a:r>
            <a:endParaRPr lang="en-US" sz="1100" dirty="0"/>
          </a:p>
        </p:txBody>
      </p:sp>
      <p:sp>
        <p:nvSpPr>
          <p:cNvPr id="46" name="Shape 44"/>
          <p:cNvSpPr/>
          <p:nvPr/>
        </p:nvSpPr>
        <p:spPr>
          <a:xfrm>
            <a:off x="731520" y="461772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804672" y="467258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再現性</a:t>
            </a:r>
            <a:endParaRPr lang="en-US" sz="1100" dirty="0"/>
          </a:p>
        </p:txBody>
      </p:sp>
      <p:sp>
        <p:nvSpPr>
          <p:cNvPr id="48" name="Shape 46"/>
          <p:cNvSpPr/>
          <p:nvPr/>
        </p:nvSpPr>
        <p:spPr>
          <a:xfrm>
            <a:off x="3413684" y="461772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3486836" y="467258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seed/版で一致</a:t>
            </a:r>
            <a:endParaRPr lang="en-US" sz="1100" dirty="0"/>
          </a:p>
        </p:txBody>
      </p:sp>
      <p:sp>
        <p:nvSpPr>
          <p:cNvPr id="50" name="Shape 48"/>
          <p:cNvSpPr/>
          <p:nvPr/>
        </p:nvSpPr>
        <p:spPr>
          <a:xfrm>
            <a:off x="6095848" y="461772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169000" y="467258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比較可能</a:t>
            </a:r>
            <a:endParaRPr lang="en-US" sz="1100" dirty="0"/>
          </a:p>
        </p:txBody>
      </p:sp>
      <p:sp>
        <p:nvSpPr>
          <p:cNvPr id="52" name="Shape 50"/>
          <p:cNvSpPr/>
          <p:nvPr/>
        </p:nvSpPr>
        <p:spPr>
          <a:xfrm>
            <a:off x="8778011" y="4617720"/>
            <a:ext cx="2682164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8851163" y="4672584"/>
            <a:ext cx="2535860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ログ保存</a:t>
            </a:r>
            <a:endParaRPr lang="en-US" sz="1100" dirty="0"/>
          </a:p>
        </p:txBody>
      </p:sp>
      <p:graphicFrame>
        <p:nvGraphicFramePr>
          <p:cNvPr id="54" name="Chart 0"/>
          <p:cNvGraphicFramePr/>
          <p:nvPr/>
        </p:nvGraphicFramePr>
        <p:xfrm>
          <a:off x="548640" y="5486400"/>
          <a:ext cx="5760720" cy="1234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Shape 52"/>
          <p:cNvSpPr/>
          <p:nvPr/>
        </p:nvSpPr>
        <p:spPr>
          <a:xfrm>
            <a:off x="6446520" y="5486400"/>
            <a:ext cx="5715000" cy="12344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6" name="Text 53"/>
          <p:cNvSpPr/>
          <p:nvPr/>
        </p:nvSpPr>
        <p:spPr>
          <a:xfrm>
            <a:off x="6583680" y="5715000"/>
            <a:ext cx="548640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4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注意：数値は例。ベンチ実行で実測して比較する</a:t>
            </a:r>
            <a:endParaRPr 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29/30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実行例（運用イメージ）：Hydraで条件・手法・縮退レベルを切替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11094415" cy="24688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10728655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例：ベンチ実行（概念）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1520" y="1874520"/>
            <a:ext cx="10728655" cy="1828800"/>
          </a:xfrm>
          <a:prstGeom prst="rect">
            <a:avLst/>
          </a:prstGeom>
          <a:solidFill>
            <a:srgbClr val="0B1220"/>
          </a:solidFill>
          <a:ln w="12700">
            <a:solidFill>
              <a:srgbClr val="0B122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68680" y="1993392"/>
            <a:ext cx="10454335" cy="1600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$ python -m rxnbench.run \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+  bench=gri30_netbench \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+  sweep=phi_T_P_grid \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+  analysis=graph,reduce,assimilate \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+  reduce.method=graph_centrality reduce.level=100 \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+  assimilate.method=eki regularize=laplacian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548640" y="4526280"/>
            <a:ext cx="5760720" cy="21031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31520" y="461772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出力（例）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1520" y="4983480"/>
            <a:ext cx="2743200" cy="310896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04672" y="5038344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フォルダ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3474720" y="4983480"/>
            <a:ext cx="2743200" cy="310896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547872" y="5038344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内容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731520" y="5294376"/>
            <a:ext cx="2743200" cy="31089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04672" y="5349240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runs/&lt;id&gt;/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3474720" y="5294376"/>
            <a:ext cx="2743200" cy="31089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547872" y="5349240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raw・条件・ログ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31520" y="5605272"/>
            <a:ext cx="2743200" cy="31089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04672" y="5660136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graphs/&lt;id&gt;/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3474720" y="5605272"/>
            <a:ext cx="2743200" cy="31089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3547872" y="5660136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S/A/L・可視化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731520" y="5916168"/>
            <a:ext cx="2743200" cy="31089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04672" y="5971032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reduced/&lt;id&gt;/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3474720" y="5916168"/>
            <a:ext cx="2743200" cy="31089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547872" y="5971032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縮退機構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731520" y="6227064"/>
            <a:ext cx="2743200" cy="31089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804672" y="6281928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reports/&lt;id&gt;/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3474720" y="6227064"/>
            <a:ext cx="2743200" cy="310896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3547872" y="6281928"/>
            <a:ext cx="2596896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比較レポート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6446520" y="4526280"/>
            <a:ext cx="5715000" cy="21031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629400" y="461772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ダッシュボード（例）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629400" y="4983480"/>
            <a:ext cx="2651760" cy="8686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629400" y="5294376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QoI誤差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9372600" y="4983480"/>
            <a:ext cx="2651760" cy="8686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9372600" y="5294376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速度</a:t>
            </a:r>
            <a:endParaRPr lang="en-US" sz="1400" dirty="0"/>
          </a:p>
        </p:txBody>
      </p:sp>
      <p:sp>
        <p:nvSpPr>
          <p:cNvPr id="36" name="Shape 34"/>
          <p:cNvSpPr/>
          <p:nvPr/>
        </p:nvSpPr>
        <p:spPr>
          <a:xfrm>
            <a:off x="6629400" y="5943600"/>
            <a:ext cx="2651760" cy="8686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629400" y="6254496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ネットワーク</a:t>
            </a:r>
            <a:endParaRPr lang="en-US" sz="1400" dirty="0"/>
          </a:p>
        </p:txBody>
      </p:sp>
      <p:sp>
        <p:nvSpPr>
          <p:cNvPr id="38" name="Shape 36"/>
          <p:cNvSpPr/>
          <p:nvPr/>
        </p:nvSpPr>
        <p:spPr>
          <a:xfrm>
            <a:off x="9372600" y="5943600"/>
            <a:ext cx="2651760" cy="8686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9372600" y="6254496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同化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3/30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従来の課題：反応は「独立なつまみ」ではない</a:t>
            </a:r>
            <a:endParaRPr lang="en-US" sz="2800" dirty="0"/>
          </a:p>
        </p:txBody>
      </p:sp>
      <p:pic>
        <p:nvPicPr>
          <p:cNvPr id="4" name="Image 0" descr="/mnt/data/assets/force_network.png"/>
          <p:cNvPicPr>
            <a:picLocks noChangeAspect="1"/>
          </p:cNvPicPr>
          <p:nvPr/>
        </p:nvPicPr>
        <p:blipFill>
          <a:blip r:embed="rId3"/>
          <a:srcRect l="9449" r="9449"/>
          <a:stretch/>
        </p:blipFill>
        <p:spPr>
          <a:xfrm>
            <a:off x="6492240" y="1325880"/>
            <a:ext cx="5486400" cy="52578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492240" y="1325880"/>
            <a:ext cx="5486400" cy="5257800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48640" y="1417320"/>
            <a:ext cx="566928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課題（半導体/燃焼に共通）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8640" y="1920240"/>
            <a:ext cx="566928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中間体（ラジカル等）を介して階層的に連鎖（分岐・合流）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循環（ループ）も多く、重要経路は条件で入れ替わる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係数を独立に最適化すると、整合性が崩れやすい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縮退も「関係を守る設計」がないと破綻しやすい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48640" y="4526280"/>
            <a:ext cx="5669280" cy="20116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31520" y="4617720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ネットワークを使うと…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77240" y="4983480"/>
            <a:ext cx="539496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反応↔分子の関係（グラフ/行列）を制約・正則化に利用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縮退→再実行→合否判定を自動ループ化できる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30/30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まとめ：NetBenchで「基盤の価値」を早期に検証し、実課題へ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417320"/>
            <a:ext cx="576072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NetBenchで確認できること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77240" y="1874520"/>
            <a:ext cx="54864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ネットワーク構築と可視化の正しさ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多条件での跳梁化を捉える特徴量設計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縮退探索と自動検証（再実行）の安定運用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同化/最適化（EKI/ES-MDA/SBI等）の比較可能性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半導体モデル（表面反応/膜厚h(x)）への置換容易性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400800" y="1417320"/>
            <a:ext cx="5760720" cy="525780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583680" y="150876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設計の核：分離（差し替え可能）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8368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65683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Simulator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7525512" y="221467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2668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9983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Analysis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8668512" y="221467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86968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94283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Reduce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9811512" y="221467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1001268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08583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Assimilate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10954512" y="2214677"/>
            <a:ext cx="173736" cy="27980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11155680" y="1965960"/>
            <a:ext cx="914400" cy="777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1228832" y="2075688"/>
            <a:ext cx="768096" cy="55778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Report</a:t>
            </a:r>
            <a:endParaRPr lang="en-US" sz="1200" dirty="0"/>
          </a:p>
        </p:txBody>
      </p:sp>
      <p:pic>
        <p:nvPicPr>
          <p:cNvPr id="23" name="Image 0" descr="/mnt/data/assets/cleanroom.jpg"/>
          <p:cNvPicPr>
            <a:picLocks noChangeAspect="1"/>
          </p:cNvPicPr>
          <p:nvPr/>
        </p:nvPicPr>
        <p:blipFill>
          <a:blip r:embed="rId3"/>
          <a:srcRect t="27964" b="27964"/>
          <a:stretch/>
        </p:blipFill>
        <p:spPr>
          <a:xfrm>
            <a:off x="6583680" y="2971800"/>
            <a:ext cx="5486400" cy="1874520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6629400" y="4983480"/>
            <a:ext cx="548640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次：半導体メカニズムへ置換して同じベンチで評価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観測h(x)を追加してデータ同化を実課題へ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4/30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NetBenchは半導体向け課題の「縮小模型」</a:t>
            </a:r>
            <a:endParaRPr lang="en-US" sz="2800" dirty="0"/>
          </a:p>
        </p:txBody>
      </p:sp>
      <p:pic>
        <p:nvPicPr>
          <p:cNvPr id="4" name="Image 0" descr="/mnt/data/assets/cleanroom.jpg"/>
          <p:cNvPicPr>
            <a:picLocks noChangeAspect="1"/>
          </p:cNvPicPr>
          <p:nvPr/>
        </p:nvPicPr>
        <p:blipFill>
          <a:blip r:embed="rId3"/>
          <a:srcRect l="10226" r="10226"/>
          <a:stretch/>
        </p:blipFill>
        <p:spPr>
          <a:xfrm>
            <a:off x="548640" y="1371600"/>
            <a:ext cx="5394960" cy="52578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8640" y="1371600"/>
            <a:ext cx="5394960" cy="525780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17920" y="1371600"/>
            <a:ext cx="548640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0800" y="1463040"/>
            <a:ext cx="521208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対応づけ（例）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00800" y="1874520"/>
            <a:ext cx="1737360" cy="612648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73952" y="1929384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観点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8138160" y="1874520"/>
            <a:ext cx="1737360" cy="612648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11312" y="1929384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半導体（実課題）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9875520" y="1874520"/>
            <a:ext cx="1737360" cy="612648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948672" y="1929384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NetBench（例題）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6400800" y="2487168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73952" y="2542032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ネットワーク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8138160" y="2487168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11312" y="2542032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ガス相+表面（巨大）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9875520" y="2487168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948672" y="2542032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ガス相（325反応）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6400800" y="3099816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473952" y="3154680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観測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8138160" y="3099816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211312" y="3154680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膜厚/占有率/組成</a:t>
            </a:r>
            <a:endParaRPr lang="en-US" sz="1100" dirty="0"/>
          </a:p>
        </p:txBody>
      </p:sp>
      <p:sp>
        <p:nvSpPr>
          <p:cNvPr id="24" name="Shape 21"/>
          <p:cNvSpPr/>
          <p:nvPr/>
        </p:nvSpPr>
        <p:spPr>
          <a:xfrm>
            <a:off x="9875520" y="3099816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948672" y="3154680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点火遅れ/温度/生成物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6400800" y="3712464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6473952" y="3767328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逆問題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8138160" y="3712464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8211312" y="3767328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係数同化/最適化</a:t>
            </a:r>
            <a:endParaRPr lang="en-US" sz="1100" dirty="0"/>
          </a:p>
        </p:txBody>
      </p:sp>
      <p:sp>
        <p:nvSpPr>
          <p:cNvPr id="30" name="Shape 27"/>
          <p:cNvSpPr/>
          <p:nvPr/>
        </p:nvSpPr>
        <p:spPr>
          <a:xfrm>
            <a:off x="9875520" y="3712464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948672" y="3767328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同じ構造（x→y）</a:t>
            </a:r>
            <a:endParaRPr lang="en-US" sz="1100" dirty="0"/>
          </a:p>
        </p:txBody>
      </p:sp>
      <p:sp>
        <p:nvSpPr>
          <p:cNvPr id="32" name="Shape 29"/>
          <p:cNvSpPr/>
          <p:nvPr/>
        </p:nvSpPr>
        <p:spPr>
          <a:xfrm>
            <a:off x="6400800" y="4325112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6473952" y="4379976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</a:t>
            </a:r>
            <a:endParaRPr lang="en-US" sz="1100" dirty="0"/>
          </a:p>
        </p:txBody>
      </p:sp>
      <p:sp>
        <p:nvSpPr>
          <p:cNvPr id="34" name="Shape 31"/>
          <p:cNvSpPr/>
          <p:nvPr/>
        </p:nvSpPr>
        <p:spPr>
          <a:xfrm>
            <a:off x="8138160" y="4325112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8211312" y="4379976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経路削除/集約</a:t>
            </a:r>
            <a:endParaRPr lang="en-US" sz="1100" dirty="0"/>
          </a:p>
        </p:txBody>
      </p:sp>
      <p:sp>
        <p:nvSpPr>
          <p:cNvPr id="36" name="Shape 33"/>
          <p:cNvSpPr/>
          <p:nvPr/>
        </p:nvSpPr>
        <p:spPr>
          <a:xfrm>
            <a:off x="9875520" y="4325112"/>
            <a:ext cx="1737360" cy="612648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9948672" y="4379976"/>
            <a:ext cx="1591056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縮退→再実行で評価</a:t>
            </a:r>
            <a:endParaRPr lang="en-US" sz="1100" dirty="0"/>
          </a:p>
        </p:txBody>
      </p:sp>
      <p:sp>
        <p:nvSpPr>
          <p:cNvPr id="38" name="Shape 35"/>
          <p:cNvSpPr/>
          <p:nvPr/>
        </p:nvSpPr>
        <p:spPr>
          <a:xfrm>
            <a:off x="6400800" y="5074920"/>
            <a:ext cx="5212080" cy="15544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pic>
        <p:nvPicPr>
          <p:cNvPr id="39" name="Image 1" descr="/mnt/data/assets/metha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4727" y="5257800"/>
            <a:ext cx="816227" cy="822960"/>
          </a:xfrm>
          <a:prstGeom prst="rect">
            <a:avLst/>
          </a:prstGeom>
        </p:spPr>
      </p:pic>
      <p:sp>
        <p:nvSpPr>
          <p:cNvPr id="40" name="Text 36"/>
          <p:cNvSpPr/>
          <p:nvPr/>
        </p:nvSpPr>
        <p:spPr>
          <a:xfrm>
            <a:off x="6537960" y="5166360"/>
            <a:ext cx="493776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燃焼ベンチは「機構が公開」「実行が速い」ため、基盤検証に向く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基盤が固まれば、半導体モデルへ置換して同じベンチで検証できる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5/30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問題設定：0D点火（時間応答）× 多条件スイープ</a:t>
            </a:r>
            <a:endParaRPr lang="en-US" sz="2800" dirty="0"/>
          </a:p>
        </p:txBody>
      </p:sp>
      <p:pic>
        <p:nvPicPr>
          <p:cNvPr id="4" name="Image 0" descr="/mnt/data/assets/cst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543191"/>
            <a:ext cx="4754880" cy="377161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8640" y="1508760"/>
            <a:ext cx="4754880" cy="384048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577840" y="1508760"/>
            <a:ext cx="6126480" cy="21488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760720" y="1600200"/>
            <a:ext cx="292608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入力（スイープ例）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15000" y="1920240"/>
            <a:ext cx="292608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T₀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P₀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当量比 φ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希釈率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反応器条件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15400" y="1600200"/>
            <a:ext cx="26517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出力（QoI例）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869680" y="1920240"/>
            <a:ext cx="274320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点火遅れ τ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T(t), Y(t)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CO/CO₂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ROP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577840" y="3886200"/>
            <a:ext cx="6126480" cy="269748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60720" y="3977640"/>
            <a:ext cx="57607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自動実行パイプライン（例）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760720" y="4343400"/>
            <a:ext cx="969264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833872" y="4453128"/>
            <a:ext cx="822960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条件生成(Hydra)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757416" y="4606747"/>
            <a:ext cx="173736" cy="29626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958584" y="4343400"/>
            <a:ext cx="969264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31736" y="4453128"/>
            <a:ext cx="822960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Cantera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7955280" y="4606747"/>
            <a:ext cx="173736" cy="29626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8156448" y="4343400"/>
            <a:ext cx="969264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8229600" y="4453128"/>
            <a:ext cx="822960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出力保存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9153144" y="4606747"/>
            <a:ext cx="173736" cy="29626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9354312" y="4343400"/>
            <a:ext cx="969264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9427464" y="4453128"/>
            <a:ext cx="822960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解析(グラフ)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10351008" y="4606747"/>
            <a:ext cx="173736" cy="296266"/>
          </a:xfrm>
          <a:prstGeom prst="rightArrow">
            <a:avLst/>
          </a:prstGeom>
          <a:solidFill>
            <a:srgbClr val="CBD5E1"/>
          </a:solidFill>
          <a:ln w="12700">
            <a:solidFill>
              <a:srgbClr val="CBD5E1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10552176" y="4343400"/>
            <a:ext cx="969264" cy="822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10625328" y="4453128"/>
            <a:ext cx="822960" cy="6035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レポート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6/30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反応機構：GRI-Mech 3.0（53種・325反応）</a:t>
            </a:r>
            <a:endParaRPr lang="en-US" sz="28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548640" y="1508760"/>
          <a:ext cx="5669280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Image 0" descr="/mnt/data/assets/sample_netwo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683724"/>
            <a:ext cx="5486400" cy="257615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400800" y="1508760"/>
            <a:ext cx="5486400" cy="292608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548640" y="4617720"/>
            <a:ext cx="11094415" cy="201168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31520" y="4709160"/>
            <a:ext cx="10728655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なぜ中規模（325反応）を選ぶか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31520" y="5074920"/>
            <a:ext cx="5364328" cy="35433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804672" y="5129784"/>
            <a:ext cx="5218024" cy="244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理由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6095848" y="5074920"/>
            <a:ext cx="5364328" cy="35433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169000" y="5129784"/>
            <a:ext cx="5218024" cy="244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意味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731520" y="5429250"/>
            <a:ext cx="5364328" cy="35433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04672" y="5484114"/>
            <a:ext cx="5218024" cy="244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構造が出る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6095848" y="5429250"/>
            <a:ext cx="5364328" cy="35433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169000" y="5484114"/>
            <a:ext cx="5218024" cy="244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階層/循環が表れ、ネットワーク手法の差が出る</a:t>
            </a:r>
            <a:endParaRPr lang="en-US" sz="1200" dirty="0"/>
          </a:p>
        </p:txBody>
      </p:sp>
      <p:sp>
        <p:nvSpPr>
          <p:cNvPr id="17" name="Shape 13"/>
          <p:cNvSpPr/>
          <p:nvPr/>
        </p:nvSpPr>
        <p:spPr>
          <a:xfrm>
            <a:off x="731520" y="5783580"/>
            <a:ext cx="5364328" cy="35433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804672" y="5838444"/>
            <a:ext cx="5218024" cy="244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実行が速い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6095848" y="5783580"/>
            <a:ext cx="5364328" cy="35433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169000" y="5838444"/>
            <a:ext cx="5218024" cy="244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多条件・多反復（縮退/同化）を回せる</a:t>
            </a:r>
            <a:endParaRPr lang="en-US" sz="1200" dirty="0"/>
          </a:p>
        </p:txBody>
      </p:sp>
      <p:sp>
        <p:nvSpPr>
          <p:cNvPr id="21" name="Shape 17"/>
          <p:cNvSpPr/>
          <p:nvPr/>
        </p:nvSpPr>
        <p:spPr>
          <a:xfrm>
            <a:off x="731520" y="6137910"/>
            <a:ext cx="5364328" cy="35433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804672" y="6192774"/>
            <a:ext cx="5218024" cy="244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公開・再現性</a:t>
            </a:r>
            <a:endParaRPr lang="en-US" sz="1200" dirty="0"/>
          </a:p>
        </p:txBody>
      </p:sp>
      <p:sp>
        <p:nvSpPr>
          <p:cNvPr id="23" name="Shape 19"/>
          <p:cNvSpPr/>
          <p:nvPr/>
        </p:nvSpPr>
        <p:spPr>
          <a:xfrm>
            <a:off x="6095848" y="6137910"/>
            <a:ext cx="5364328" cy="35433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6169000" y="6192774"/>
            <a:ext cx="5218024" cy="24460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第三者が同じ入力で追試できる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7/30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想定ガス・分子：CH₄/空気系とラジカル連鎖</a:t>
            </a:r>
            <a:endParaRPr lang="en-US" sz="2800" dirty="0"/>
          </a:p>
        </p:txBody>
      </p:sp>
      <p:pic>
        <p:nvPicPr>
          <p:cNvPr id="4" name="Image 0" descr="/mnt/data/assets/metha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3" y="1508760"/>
            <a:ext cx="3627674" cy="3657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8640" y="1508760"/>
            <a:ext cx="3657600" cy="3657600"/>
          </a:xfrm>
          <a:prstGeom prst="rect">
            <a:avLst/>
          </a:prstGeom>
          <a:noFill/>
          <a:ln w="12700">
            <a:solidFill>
              <a:srgbClr val="D0D7D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572000" y="1508760"/>
            <a:ext cx="7132320" cy="5074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54880" y="1600200"/>
            <a:ext cx="676656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代表種（例）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754880" y="1965960"/>
            <a:ext cx="2255520" cy="5029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28032" y="202082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カテゴリ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010400" y="1965960"/>
            <a:ext cx="2255520" cy="5029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83552" y="202082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例（抜粋）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9265920" y="1965960"/>
            <a:ext cx="2255520" cy="50292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39072" y="202082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役割（概念）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4754880" y="2468880"/>
            <a:ext cx="225552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828032" y="252374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安定分子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7010400" y="2468880"/>
            <a:ext cx="225552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83552" y="252374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O₂, N₂, H₂O, CO₂, CO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9265920" y="2468880"/>
            <a:ext cx="225552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339072" y="252374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熱収支・最終生成物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4754880" y="2971800"/>
            <a:ext cx="225552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828032" y="302666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燃料/中間体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7010400" y="2971800"/>
            <a:ext cx="225552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083552" y="302666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CH₄, CH₃, CH₂O, HCO…</a:t>
            </a:r>
            <a:endParaRPr lang="en-US" sz="1100" dirty="0"/>
          </a:p>
        </p:txBody>
      </p:sp>
      <p:sp>
        <p:nvSpPr>
          <p:cNvPr id="24" name="Shape 21"/>
          <p:cNvSpPr/>
          <p:nvPr/>
        </p:nvSpPr>
        <p:spPr>
          <a:xfrm>
            <a:off x="9265920" y="2971800"/>
            <a:ext cx="225552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339072" y="302666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経路の分岐点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4754880" y="3474720"/>
            <a:ext cx="225552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4828032" y="352958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ラジカル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7010400" y="3474720"/>
            <a:ext cx="225552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083552" y="352958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H, O, OH, HO₂…</a:t>
            </a:r>
            <a:endParaRPr lang="en-US" sz="1100" dirty="0"/>
          </a:p>
        </p:txBody>
      </p:sp>
      <p:sp>
        <p:nvSpPr>
          <p:cNvPr id="30" name="Shape 27"/>
          <p:cNvSpPr/>
          <p:nvPr/>
        </p:nvSpPr>
        <p:spPr>
          <a:xfrm>
            <a:off x="9265920" y="3474720"/>
            <a:ext cx="2255520" cy="50292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9339072" y="3529584"/>
            <a:ext cx="2109216" cy="39319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連鎖反応を駆動</a:t>
            </a:r>
            <a:endParaRPr lang="en-US" sz="1100" dirty="0"/>
          </a:p>
        </p:txBody>
      </p:sp>
      <p:sp>
        <p:nvSpPr>
          <p:cNvPr id="32" name="Shape 29"/>
          <p:cNvSpPr/>
          <p:nvPr/>
        </p:nvSpPr>
        <p:spPr>
          <a:xfrm>
            <a:off x="4754880" y="4206240"/>
            <a:ext cx="6766560" cy="23774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4892040" y="4297680"/>
            <a:ext cx="64922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ネットワーク視点で重要になる点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4892040" y="4617720"/>
            <a:ext cx="649224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小さな反応でも「循環維持」に重要な場合がある（閾値縮退が危険）</a:t>
            </a:r>
            <a:endParaRPr lang="en-US" sz="1600" dirty="0"/>
          </a:p>
          <a:p>
            <a:pPr marL="228600" indent="-228600">
              <a:spcAft>
                <a:spcPts val="400"/>
              </a:spcAft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ラジカル経路は条件で入れ替わる → 多条件での集約が必要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8/30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反応ネットワーク構築：反応式↔分子をグラフ/行列に変換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548640" y="1371600"/>
            <a:ext cx="5669280" cy="52578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46304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2部グラフ（概念）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05840" y="2103120"/>
            <a:ext cx="1463040" cy="50292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05840" y="2212848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CH₄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1005840" y="2880360"/>
            <a:ext cx="1463040" cy="50292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05840" y="2990088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O₂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005840" y="3657600"/>
            <a:ext cx="1463040" cy="50292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05840" y="3767328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OH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005840" y="4434840"/>
            <a:ext cx="1463040" cy="50292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05840" y="4544568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CH₃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1005840" y="5212080"/>
            <a:ext cx="1463040" cy="502920"/>
          </a:xfrm>
          <a:prstGeom prst="roundRect">
            <a:avLst/>
          </a:prstGeom>
          <a:solidFill>
            <a:srgbClr val="E8F6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05840" y="5321808"/>
            <a:ext cx="14630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H₂O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3749040" y="2491740"/>
            <a:ext cx="1188720" cy="502920"/>
          </a:xfrm>
          <a:prstGeom prst="rect">
            <a:avLst/>
          </a:prstGeom>
          <a:solidFill>
            <a:srgbClr val="FFF7E6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749040" y="2601468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R1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3749040" y="3268980"/>
            <a:ext cx="1188720" cy="502920"/>
          </a:xfrm>
          <a:prstGeom prst="rect">
            <a:avLst/>
          </a:prstGeom>
          <a:solidFill>
            <a:srgbClr val="FFF7E6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749040" y="3378708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R2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3749040" y="4046220"/>
            <a:ext cx="1188720" cy="502920"/>
          </a:xfrm>
          <a:prstGeom prst="rect">
            <a:avLst/>
          </a:prstGeom>
          <a:solidFill>
            <a:srgbClr val="FFF7E6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3749040" y="4155948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R3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3749040" y="4823460"/>
            <a:ext cx="1188720" cy="502920"/>
          </a:xfrm>
          <a:prstGeom prst="rect">
            <a:avLst/>
          </a:prstGeom>
          <a:solidFill>
            <a:srgbClr val="FFF7E6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3749040" y="4933188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R4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2468880" y="2359152"/>
            <a:ext cx="1280160" cy="388620"/>
          </a:xfrm>
          <a:prstGeom prst="line">
            <a:avLst/>
          </a:prstGeom>
          <a:noFill/>
          <a:ln w="25400">
            <a:solidFill>
              <a:srgbClr val="64748B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2468880" y="3136392"/>
            <a:ext cx="1280160" cy="388620"/>
          </a:xfrm>
          <a:prstGeom prst="line">
            <a:avLst/>
          </a:prstGeom>
          <a:noFill/>
          <a:ln w="25400">
            <a:solidFill>
              <a:srgbClr val="64748B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2468880" y="3913632"/>
            <a:ext cx="1280160" cy="0"/>
          </a:xfrm>
          <a:prstGeom prst="line">
            <a:avLst/>
          </a:prstGeom>
          <a:noFill/>
          <a:ln w="25400">
            <a:solidFill>
              <a:srgbClr val="64748B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2468880" y="4690872"/>
            <a:ext cx="1280160" cy="0"/>
          </a:xfrm>
          <a:prstGeom prst="line">
            <a:avLst/>
          </a:prstGeom>
          <a:noFill/>
          <a:ln w="25400">
            <a:solidFill>
              <a:srgbClr val="64748B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2468880" y="5468112"/>
            <a:ext cx="1280160" cy="0"/>
          </a:xfrm>
          <a:prstGeom prst="line">
            <a:avLst/>
          </a:prstGeom>
          <a:noFill/>
          <a:ln w="25400">
            <a:solidFill>
              <a:srgbClr val="64748B"/>
            </a:solidFill>
            <a:prstDash val="solid"/>
          </a:ln>
        </p:spPr>
      </p:sp>
      <p:pic>
        <p:nvPicPr>
          <p:cNvPr id="29" name="Image 0" descr="/mnt/data/assets/sample_net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55124"/>
            <a:ext cx="5486400" cy="2576153"/>
          </a:xfrm>
          <a:prstGeom prst="rect">
            <a:avLst/>
          </a:prstGeom>
        </p:spPr>
      </p:pic>
      <p:sp>
        <p:nvSpPr>
          <p:cNvPr id="30" name="Shape 27"/>
          <p:cNvSpPr/>
          <p:nvPr/>
        </p:nvSpPr>
        <p:spPr>
          <a:xfrm>
            <a:off x="6400800" y="4434840"/>
            <a:ext cx="5486400" cy="219456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6583680" y="4526280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行列表現（例）S/A/L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583680" y="4892040"/>
            <a:ext cx="347472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S（化学量論）/ A（隣接）/ L（ラプラシアン）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→ 重要度・制約・正則化に利用</a:t>
            </a:r>
            <a:endParaRPr lang="en-US" sz="1400" dirty="0"/>
          </a:p>
        </p:txBody>
      </p:sp>
      <p:sp>
        <p:nvSpPr>
          <p:cNvPr id="33" name="Shape 30"/>
          <p:cNvSpPr/>
          <p:nvPr/>
        </p:nvSpPr>
        <p:spPr>
          <a:xfrm>
            <a:off x="10287000" y="4892040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10433304" y="4892040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10579608" y="4892040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6" name="Shape 33"/>
          <p:cNvSpPr/>
          <p:nvPr/>
        </p:nvSpPr>
        <p:spPr>
          <a:xfrm>
            <a:off x="10725912" y="4892040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7" name="Shape 34"/>
          <p:cNvSpPr/>
          <p:nvPr/>
        </p:nvSpPr>
        <p:spPr>
          <a:xfrm>
            <a:off x="10872216" y="4892040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>
            <a:off x="11018520" y="4892040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39" name="Shape 36"/>
          <p:cNvSpPr/>
          <p:nvPr/>
        </p:nvSpPr>
        <p:spPr>
          <a:xfrm>
            <a:off x="11164824" y="4892040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>
            <a:off x="10287000" y="5038344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1" name="Shape 38"/>
          <p:cNvSpPr/>
          <p:nvPr/>
        </p:nvSpPr>
        <p:spPr>
          <a:xfrm>
            <a:off x="10433304" y="5038344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2" name="Shape 39"/>
          <p:cNvSpPr/>
          <p:nvPr/>
        </p:nvSpPr>
        <p:spPr>
          <a:xfrm>
            <a:off x="10579608" y="5038344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3" name="Shape 40"/>
          <p:cNvSpPr/>
          <p:nvPr/>
        </p:nvSpPr>
        <p:spPr>
          <a:xfrm>
            <a:off x="10725912" y="5038344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4" name="Shape 41"/>
          <p:cNvSpPr/>
          <p:nvPr/>
        </p:nvSpPr>
        <p:spPr>
          <a:xfrm>
            <a:off x="10872216" y="5038344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5" name="Shape 42"/>
          <p:cNvSpPr/>
          <p:nvPr/>
        </p:nvSpPr>
        <p:spPr>
          <a:xfrm>
            <a:off x="11018520" y="5038344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6" name="Shape 43"/>
          <p:cNvSpPr/>
          <p:nvPr/>
        </p:nvSpPr>
        <p:spPr>
          <a:xfrm>
            <a:off x="11164824" y="5038344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7" name="Shape 44"/>
          <p:cNvSpPr/>
          <p:nvPr/>
        </p:nvSpPr>
        <p:spPr>
          <a:xfrm>
            <a:off x="10287000" y="5184648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8" name="Shape 45"/>
          <p:cNvSpPr/>
          <p:nvPr/>
        </p:nvSpPr>
        <p:spPr>
          <a:xfrm>
            <a:off x="10433304" y="5184648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49" name="Shape 46"/>
          <p:cNvSpPr/>
          <p:nvPr/>
        </p:nvSpPr>
        <p:spPr>
          <a:xfrm>
            <a:off x="10579608" y="5184648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0" name="Shape 47"/>
          <p:cNvSpPr/>
          <p:nvPr/>
        </p:nvSpPr>
        <p:spPr>
          <a:xfrm>
            <a:off x="10725912" y="5184648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1" name="Shape 48"/>
          <p:cNvSpPr/>
          <p:nvPr/>
        </p:nvSpPr>
        <p:spPr>
          <a:xfrm>
            <a:off x="10872216" y="5184648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2" name="Shape 49"/>
          <p:cNvSpPr/>
          <p:nvPr/>
        </p:nvSpPr>
        <p:spPr>
          <a:xfrm>
            <a:off x="11018520" y="5184648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3" name="Shape 50"/>
          <p:cNvSpPr/>
          <p:nvPr/>
        </p:nvSpPr>
        <p:spPr>
          <a:xfrm>
            <a:off x="11164824" y="5184648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4" name="Shape 51"/>
          <p:cNvSpPr/>
          <p:nvPr/>
        </p:nvSpPr>
        <p:spPr>
          <a:xfrm>
            <a:off x="10287000" y="5330952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5" name="Shape 52"/>
          <p:cNvSpPr/>
          <p:nvPr/>
        </p:nvSpPr>
        <p:spPr>
          <a:xfrm>
            <a:off x="10433304" y="5330952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6" name="Shape 53"/>
          <p:cNvSpPr/>
          <p:nvPr/>
        </p:nvSpPr>
        <p:spPr>
          <a:xfrm>
            <a:off x="10579608" y="5330952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7" name="Shape 54"/>
          <p:cNvSpPr/>
          <p:nvPr/>
        </p:nvSpPr>
        <p:spPr>
          <a:xfrm>
            <a:off x="10725912" y="5330952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8" name="Shape 55"/>
          <p:cNvSpPr/>
          <p:nvPr/>
        </p:nvSpPr>
        <p:spPr>
          <a:xfrm>
            <a:off x="10872216" y="5330952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59" name="Shape 56"/>
          <p:cNvSpPr/>
          <p:nvPr/>
        </p:nvSpPr>
        <p:spPr>
          <a:xfrm>
            <a:off x="11018520" y="5330952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0" name="Shape 57"/>
          <p:cNvSpPr/>
          <p:nvPr/>
        </p:nvSpPr>
        <p:spPr>
          <a:xfrm>
            <a:off x="11164824" y="5330952"/>
            <a:ext cx="146304" cy="146304"/>
          </a:xfrm>
          <a:prstGeom prst="rect">
            <a:avLst/>
          </a:prstGeom>
          <a:solidFill>
            <a:srgbClr val="89898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1" name="Shape 58"/>
          <p:cNvSpPr/>
          <p:nvPr/>
        </p:nvSpPr>
        <p:spPr>
          <a:xfrm>
            <a:off x="10287000" y="5477256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2" name="Shape 59"/>
          <p:cNvSpPr/>
          <p:nvPr/>
        </p:nvSpPr>
        <p:spPr>
          <a:xfrm>
            <a:off x="10433304" y="5477256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3" name="Shape 60"/>
          <p:cNvSpPr/>
          <p:nvPr/>
        </p:nvSpPr>
        <p:spPr>
          <a:xfrm>
            <a:off x="10579608" y="5477256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4" name="Shape 61"/>
          <p:cNvSpPr/>
          <p:nvPr/>
        </p:nvSpPr>
        <p:spPr>
          <a:xfrm>
            <a:off x="10725912" y="5477256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5" name="Shape 62"/>
          <p:cNvSpPr/>
          <p:nvPr/>
        </p:nvSpPr>
        <p:spPr>
          <a:xfrm>
            <a:off x="10872216" y="5477256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6" name="Shape 63"/>
          <p:cNvSpPr/>
          <p:nvPr/>
        </p:nvSpPr>
        <p:spPr>
          <a:xfrm>
            <a:off x="11018520" y="5477256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7" name="Shape 64"/>
          <p:cNvSpPr/>
          <p:nvPr/>
        </p:nvSpPr>
        <p:spPr>
          <a:xfrm>
            <a:off x="11164824" y="5477256"/>
            <a:ext cx="146304" cy="146304"/>
          </a:xfrm>
          <a:prstGeom prst="rect">
            <a:avLst/>
          </a:prstGeom>
          <a:solidFill>
            <a:srgbClr val="ADADA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8" name="Shape 65"/>
          <p:cNvSpPr/>
          <p:nvPr/>
        </p:nvSpPr>
        <p:spPr>
          <a:xfrm>
            <a:off x="10287000" y="5623560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69" name="Shape 66"/>
          <p:cNvSpPr/>
          <p:nvPr/>
        </p:nvSpPr>
        <p:spPr>
          <a:xfrm>
            <a:off x="10433304" y="5623560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0" name="Shape 67"/>
          <p:cNvSpPr/>
          <p:nvPr/>
        </p:nvSpPr>
        <p:spPr>
          <a:xfrm>
            <a:off x="10579608" y="5623560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1" name="Shape 68"/>
          <p:cNvSpPr/>
          <p:nvPr/>
        </p:nvSpPr>
        <p:spPr>
          <a:xfrm>
            <a:off x="10725912" y="5623560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2" name="Shape 69"/>
          <p:cNvSpPr/>
          <p:nvPr/>
        </p:nvSpPr>
        <p:spPr>
          <a:xfrm>
            <a:off x="10872216" y="5623560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3" name="Shape 70"/>
          <p:cNvSpPr/>
          <p:nvPr/>
        </p:nvSpPr>
        <p:spPr>
          <a:xfrm>
            <a:off x="11018520" y="5623560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4" name="Shape 71"/>
          <p:cNvSpPr/>
          <p:nvPr/>
        </p:nvSpPr>
        <p:spPr>
          <a:xfrm>
            <a:off x="11164824" y="5623560"/>
            <a:ext cx="146304" cy="146304"/>
          </a:xfrm>
          <a:prstGeom prst="rect">
            <a:avLst/>
          </a:prstGeom>
          <a:solidFill>
            <a:srgbClr val="D1D1D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5" name="Shape 72"/>
          <p:cNvSpPr/>
          <p:nvPr/>
        </p:nvSpPr>
        <p:spPr>
          <a:xfrm>
            <a:off x="10287000" y="5769864"/>
            <a:ext cx="146304" cy="146304"/>
          </a:xfrm>
          <a:prstGeom prst="rect">
            <a:avLst/>
          </a:prstGeom>
          <a:solidFill>
            <a:srgbClr val="DDDDDD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6" name="Shape 73"/>
          <p:cNvSpPr/>
          <p:nvPr/>
        </p:nvSpPr>
        <p:spPr>
          <a:xfrm>
            <a:off x="10433304" y="5769864"/>
            <a:ext cx="146304" cy="146304"/>
          </a:xfrm>
          <a:prstGeom prst="rect">
            <a:avLst/>
          </a:prstGeom>
          <a:solidFill>
            <a:srgbClr val="B9B9B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7" name="Shape 74"/>
          <p:cNvSpPr/>
          <p:nvPr/>
        </p:nvSpPr>
        <p:spPr>
          <a:xfrm>
            <a:off x="10579608" y="5769864"/>
            <a:ext cx="146304" cy="146304"/>
          </a:xfrm>
          <a:prstGeom prst="rect">
            <a:avLst/>
          </a:prstGeom>
          <a:solidFill>
            <a:srgbClr val="95959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8" name="Shape 75"/>
          <p:cNvSpPr/>
          <p:nvPr/>
        </p:nvSpPr>
        <p:spPr>
          <a:xfrm>
            <a:off x="10725912" y="5769864"/>
            <a:ext cx="146304" cy="146304"/>
          </a:xfrm>
          <a:prstGeom prst="rect">
            <a:avLst/>
          </a:prstGeom>
          <a:solidFill>
            <a:srgbClr val="E9E9E9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79" name="Shape 76"/>
          <p:cNvSpPr/>
          <p:nvPr/>
        </p:nvSpPr>
        <p:spPr>
          <a:xfrm>
            <a:off x="10872216" y="5769864"/>
            <a:ext cx="146304" cy="146304"/>
          </a:xfrm>
          <a:prstGeom prst="rect">
            <a:avLst/>
          </a:prstGeom>
          <a:solidFill>
            <a:srgbClr val="C5C5C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0" name="Shape 77"/>
          <p:cNvSpPr/>
          <p:nvPr/>
        </p:nvSpPr>
        <p:spPr>
          <a:xfrm>
            <a:off x="11018520" y="5769864"/>
            <a:ext cx="146304" cy="146304"/>
          </a:xfrm>
          <a:prstGeom prst="rect">
            <a:avLst/>
          </a:prstGeom>
          <a:solidFill>
            <a:srgbClr val="A1A1A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  <p:sp>
        <p:nvSpPr>
          <p:cNvPr id="81" name="Shape 78"/>
          <p:cNvSpPr/>
          <p:nvPr/>
        </p:nvSpPr>
        <p:spPr>
          <a:xfrm>
            <a:off x="11164824" y="5769864"/>
            <a:ext cx="146304" cy="146304"/>
          </a:xfrm>
          <a:prstGeom prst="rect">
            <a:avLst/>
          </a:prstGeom>
          <a:solidFill>
            <a:srgbClr val="F5F5F5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11535" y="6537960"/>
            <a:ext cx="7315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666666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9/30</a:t>
            </a:r>
            <a:endParaRPr lang="en-US" sz="1000" dirty="0"/>
          </a:p>
        </p:txBody>
      </p:sp>
      <p:sp>
        <p:nvSpPr>
          <p:cNvPr id="3" name="Text 1"/>
          <p:cNvSpPr/>
          <p:nvPr/>
        </p:nvSpPr>
        <p:spPr>
          <a:xfrm>
            <a:off x="548640" y="22860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dirty="0">
                <a:solidFill>
                  <a:srgbClr val="87CEEB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ベンチ出力：時系列＋ROP＋ネットワーク（時間変化）</a:t>
            </a:r>
            <a:endParaRPr lang="en-US" sz="28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548640" y="1417320"/>
          <a:ext cx="56692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1"/>
          <p:cNvGraphicFramePr/>
          <p:nvPr/>
        </p:nvGraphicFramePr>
        <p:xfrm>
          <a:off x="6400800" y="1417320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hape 2"/>
          <p:cNvSpPr/>
          <p:nvPr/>
        </p:nvSpPr>
        <p:spPr>
          <a:xfrm>
            <a:off x="548640" y="4343400"/>
            <a:ext cx="11094415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31520" y="4434840"/>
            <a:ext cx="10728655" cy="274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保存アーティファクト（例）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31520" y="4800600"/>
            <a:ext cx="3576218" cy="4343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04672" y="485546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カテゴリ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4307738" y="4800600"/>
            <a:ext cx="3576218" cy="4343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380890" y="485546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主な内容</a:t>
            </a:r>
            <a:endParaRPr lang="en-US" sz="1100" dirty="0"/>
          </a:p>
        </p:txBody>
      </p:sp>
      <p:sp>
        <p:nvSpPr>
          <p:cNvPr id="12" name="Shape 8"/>
          <p:cNvSpPr/>
          <p:nvPr/>
        </p:nvSpPr>
        <p:spPr>
          <a:xfrm>
            <a:off x="7883957" y="4800600"/>
            <a:ext cx="3576218" cy="434340"/>
          </a:xfrm>
          <a:prstGeom prst="rect">
            <a:avLst/>
          </a:prstGeom>
          <a:solidFill>
            <a:srgbClr val="F3F5F7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957109" y="485546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用途</a:t>
            </a:r>
            <a:endParaRPr lang="en-US" sz="1100" dirty="0"/>
          </a:p>
        </p:txBody>
      </p:sp>
      <p:sp>
        <p:nvSpPr>
          <p:cNvPr id="14" name="Shape 10"/>
          <p:cNvSpPr/>
          <p:nvPr/>
        </p:nvSpPr>
        <p:spPr>
          <a:xfrm>
            <a:off x="731520" y="5234940"/>
            <a:ext cx="3576218" cy="4343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04672" y="528980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raw</a:t>
            </a:r>
            <a:endParaRPr lang="en-US" sz="1100" dirty="0"/>
          </a:p>
        </p:txBody>
      </p:sp>
      <p:sp>
        <p:nvSpPr>
          <p:cNvPr id="16" name="Shape 12"/>
          <p:cNvSpPr/>
          <p:nvPr/>
        </p:nvSpPr>
        <p:spPr>
          <a:xfrm>
            <a:off x="4307738" y="5234940"/>
            <a:ext cx="3576218" cy="4343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4380890" y="528980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T/Y(t), ROP, rate</a:t>
            </a:r>
            <a:endParaRPr lang="en-US" sz="1100" dirty="0"/>
          </a:p>
        </p:txBody>
      </p:sp>
      <p:sp>
        <p:nvSpPr>
          <p:cNvPr id="18" name="Shape 14"/>
          <p:cNvSpPr/>
          <p:nvPr/>
        </p:nvSpPr>
        <p:spPr>
          <a:xfrm>
            <a:off x="7883957" y="5234940"/>
            <a:ext cx="3576218" cy="4343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957109" y="528980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再現/学習</a:t>
            </a:r>
            <a:endParaRPr lang="en-US" sz="1100" dirty="0"/>
          </a:p>
        </p:txBody>
      </p:sp>
      <p:sp>
        <p:nvSpPr>
          <p:cNvPr id="20" name="Shape 16"/>
          <p:cNvSpPr/>
          <p:nvPr/>
        </p:nvSpPr>
        <p:spPr>
          <a:xfrm>
            <a:off x="731520" y="5669280"/>
            <a:ext cx="3576218" cy="4343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804672" y="572414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graph</a:t>
            </a:r>
            <a:endParaRPr lang="en-US" sz="1100" dirty="0"/>
          </a:p>
        </p:txBody>
      </p:sp>
      <p:sp>
        <p:nvSpPr>
          <p:cNvPr id="22" name="Shape 18"/>
          <p:cNvSpPr/>
          <p:nvPr/>
        </p:nvSpPr>
        <p:spPr>
          <a:xfrm>
            <a:off x="4307738" y="5669280"/>
            <a:ext cx="3576218" cy="4343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4380890" y="572414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S/A/L, weights</a:t>
            </a:r>
            <a:endParaRPr lang="en-US" sz="1100" dirty="0"/>
          </a:p>
        </p:txBody>
      </p:sp>
      <p:sp>
        <p:nvSpPr>
          <p:cNvPr id="24" name="Shape 20"/>
          <p:cNvSpPr/>
          <p:nvPr/>
        </p:nvSpPr>
        <p:spPr>
          <a:xfrm>
            <a:off x="7883957" y="5669280"/>
            <a:ext cx="3576218" cy="4343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7957109" y="572414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縮退/制約</a:t>
            </a:r>
            <a:endParaRPr lang="en-US" sz="1100" dirty="0"/>
          </a:p>
        </p:txBody>
      </p:sp>
      <p:sp>
        <p:nvSpPr>
          <p:cNvPr id="26" name="Shape 22"/>
          <p:cNvSpPr/>
          <p:nvPr/>
        </p:nvSpPr>
        <p:spPr>
          <a:xfrm>
            <a:off x="731520" y="6103620"/>
            <a:ext cx="3576218" cy="4343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804672" y="615848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meta</a:t>
            </a:r>
            <a:endParaRPr lang="en-US" sz="1100" dirty="0"/>
          </a:p>
        </p:txBody>
      </p:sp>
      <p:sp>
        <p:nvSpPr>
          <p:cNvPr id="28" name="Shape 24"/>
          <p:cNvSpPr/>
          <p:nvPr/>
        </p:nvSpPr>
        <p:spPr>
          <a:xfrm>
            <a:off x="4307738" y="6103620"/>
            <a:ext cx="3576218" cy="4343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29" name="Text 25"/>
          <p:cNvSpPr/>
          <p:nvPr/>
        </p:nvSpPr>
        <p:spPr>
          <a:xfrm>
            <a:off x="4380890" y="615848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条件, seed, version</a:t>
            </a:r>
            <a:endParaRPr lang="en-US" sz="1100" dirty="0"/>
          </a:p>
        </p:txBody>
      </p:sp>
      <p:sp>
        <p:nvSpPr>
          <p:cNvPr id="30" name="Shape 26"/>
          <p:cNvSpPr/>
          <p:nvPr/>
        </p:nvSpPr>
        <p:spPr>
          <a:xfrm>
            <a:off x="7883957" y="6103620"/>
            <a:ext cx="3576218" cy="434340"/>
          </a:xfrm>
          <a:prstGeom prst="rect">
            <a:avLst/>
          </a:prstGeom>
          <a:solidFill>
            <a:srgbClr val="FFFFFF"/>
          </a:solidFill>
          <a:ln w="12700">
            <a:solidFill>
              <a:srgbClr val="D0D7DE"/>
            </a:solidFill>
            <a:prstDash val="solid"/>
          </a:ln>
        </p:spPr>
      </p:sp>
      <p:sp>
        <p:nvSpPr>
          <p:cNvPr id="31" name="Text 27"/>
          <p:cNvSpPr/>
          <p:nvPr/>
        </p:nvSpPr>
        <p:spPr>
          <a:xfrm>
            <a:off x="7957109" y="6158484"/>
            <a:ext cx="3429914" cy="3246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Meiryo" pitchFamily="34" charset="0"/>
                <a:ea typeface="Meiryo" pitchFamily="34" charset="-122"/>
                <a:cs typeface="Meiryo" pitchFamily="34" charset="-120"/>
              </a:rPr>
              <a:t>比較/監査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2686</Words>
  <Application>Microsoft Macintosh PowerPoint</Application>
  <PresentationFormat>ワイド画面</PresentationFormat>
  <Paragraphs>606</Paragraphs>
  <Slides>30</Slides>
  <Notes>30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3" baseType="lpstr">
      <vt:lpstr>Meiryo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rxn-netbench</dc:creator>
  <cp:lastModifiedBy>kawahito</cp:lastModifiedBy>
  <cp:revision>2</cp:revision>
  <dcterms:created xsi:type="dcterms:W3CDTF">2026-01-29T01:48:38Z</dcterms:created>
  <dcterms:modified xsi:type="dcterms:W3CDTF">2026-01-29T03:24:50Z</dcterms:modified>
</cp:coreProperties>
</file>